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0" r:id="rId2"/>
    <p:sldId id="257" r:id="rId3"/>
    <p:sldId id="259" r:id="rId4"/>
    <p:sldId id="260" r:id="rId5"/>
    <p:sldId id="258" r:id="rId6"/>
    <p:sldId id="279" r:id="rId7"/>
    <p:sldId id="256"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5" r:id="rId21"/>
    <p:sldId id="277" r:id="rId22"/>
    <p:sldId id="276" r:id="rId23"/>
    <p:sldId id="273" r:id="rId24"/>
    <p:sldId id="274" r:id="rId25"/>
    <p:sldId id="278"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0262" autoAdjust="0"/>
  </p:normalViewPr>
  <p:slideViewPr>
    <p:cSldViewPr snapToGrid="0" showGuides="1">
      <p:cViewPr varScale="1">
        <p:scale>
          <a:sx n="41" d="100"/>
          <a:sy n="41" d="100"/>
        </p:scale>
        <p:origin x="1267" y="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BB7EC-8F1C-4B9E-9038-9663CEB7BDBE}" type="datetimeFigureOut">
              <a:rPr lang="zh-CN" altLang="en-US" smtClean="0"/>
              <a:t>2024/12/9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D789DA-9739-4DAE-B733-949547B0FBDD}" type="slidenum">
              <a:rPr lang="zh-CN" altLang="en-US" smtClean="0"/>
              <a:t>‹#›</a:t>
            </a:fld>
            <a:endParaRPr lang="zh-CN" altLang="en-US"/>
          </a:p>
        </p:txBody>
      </p:sp>
    </p:spTree>
    <p:extLst>
      <p:ext uri="{BB962C8B-B14F-4D97-AF65-F5344CB8AC3E}">
        <p14:creationId xmlns:p14="http://schemas.microsoft.com/office/powerpoint/2010/main" val="4170576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1</a:t>
            </a:fld>
            <a:endParaRPr lang="zh-CN" altLang="en-US"/>
          </a:p>
        </p:txBody>
      </p:sp>
    </p:spTree>
    <p:extLst>
      <p:ext uri="{BB962C8B-B14F-4D97-AF65-F5344CB8AC3E}">
        <p14:creationId xmlns:p14="http://schemas.microsoft.com/office/powerpoint/2010/main" val="309944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**工业应用**：	</a:t>
            </a:r>
            <a:endParaRPr lang="en-US" altLang="zh-CN" dirty="0"/>
          </a:p>
          <a:p>
            <a:r>
              <a:rPr lang="zh-CN" altLang="en-US" dirty="0"/>
              <a:t>自动化生产线（黑灯工厂）	</a:t>
            </a:r>
            <a:r>
              <a:rPr lang="en-US" altLang="zh-CN" dirty="0"/>
              <a:t>- </a:t>
            </a:r>
          </a:p>
          <a:p>
            <a:r>
              <a:rPr lang="zh-CN" altLang="en-US" dirty="0"/>
              <a:t>无人驾驶汽车，自动驾驶。</a:t>
            </a:r>
            <a:r>
              <a:rPr lang="en-US" altLang="zh-CN" dirty="0"/>
              <a:t>-</a:t>
            </a:r>
          </a:p>
          <a:p>
            <a:endParaRPr lang="en-US" altLang="zh-CN" dirty="0"/>
          </a:p>
          <a:p>
            <a:r>
              <a:rPr lang="en-US" altLang="zh-CN" dirty="0"/>
              <a:t> **</a:t>
            </a:r>
            <a:r>
              <a:rPr lang="zh-CN" altLang="en-US" dirty="0"/>
              <a:t>医疗健康**：	</a:t>
            </a:r>
            <a:r>
              <a:rPr lang="en-US" altLang="zh-CN" dirty="0"/>
              <a:t>-</a:t>
            </a:r>
          </a:p>
          <a:p>
            <a:r>
              <a:rPr lang="zh-CN" altLang="en-US" dirty="0"/>
              <a:t>国外</a:t>
            </a:r>
            <a:r>
              <a:rPr lang="en-US" altLang="zh-CN" dirty="0"/>
              <a:t>IBM Watson</a:t>
            </a:r>
            <a:r>
              <a:rPr lang="zh-CN" altLang="en-US" dirty="0"/>
              <a:t>在医疗诊断中的应用，	</a:t>
            </a:r>
            <a:r>
              <a:rPr lang="en-US" altLang="zh-CN" dirty="0"/>
              <a:t>-</a:t>
            </a:r>
          </a:p>
          <a:p>
            <a:r>
              <a:rPr lang="zh-CN" altLang="en-US" dirty="0"/>
              <a:t>阿里巴巴，平安，前几年推进的数字医疗，最近这些年体检，肺部结节的人突然多了起来，为什么就是医学影像判读用上了人工智能。目前乳腺癌的诊断准确率已经超过人类。</a:t>
            </a:r>
            <a:r>
              <a:rPr lang="en-US" altLang="zh-CN" dirty="0"/>
              <a:t>-</a:t>
            </a:r>
          </a:p>
          <a:p>
            <a:endParaRPr lang="en-US" altLang="zh-CN" dirty="0"/>
          </a:p>
          <a:p>
            <a:r>
              <a:rPr lang="en-US" altLang="zh-CN" dirty="0"/>
              <a:t> **</a:t>
            </a:r>
            <a:r>
              <a:rPr lang="zh-CN" altLang="en-US" dirty="0"/>
              <a:t>金融服务**：	</a:t>
            </a:r>
            <a:endParaRPr lang="en-US" altLang="zh-CN" dirty="0"/>
          </a:p>
          <a:p>
            <a:pPr marL="171450" indent="-171450">
              <a:buFontTx/>
              <a:buChar char="-"/>
            </a:pPr>
            <a:r>
              <a:rPr lang="zh-CN" altLang="en-US" dirty="0"/>
              <a:t>比如高频交易算法，</a:t>
            </a:r>
            <a:r>
              <a:rPr lang="en-US" altLang="zh-CN" dirty="0"/>
              <a:t>Quant</a:t>
            </a:r>
            <a:r>
              <a:rPr lang="zh-CN" altLang="en-US" dirty="0"/>
              <a:t>，以前人写算法直接操作，现在用</a:t>
            </a:r>
            <a:r>
              <a:rPr lang="en-US" altLang="zh-CN" dirty="0"/>
              <a:t>AI	</a:t>
            </a:r>
          </a:p>
          <a:p>
            <a:pPr marL="171450" indent="-171450">
              <a:buFontTx/>
              <a:buChar char="-"/>
            </a:pPr>
            <a:r>
              <a:rPr lang="en-US" altLang="zh-CN" dirty="0"/>
              <a:t>- </a:t>
            </a:r>
            <a:r>
              <a:rPr lang="zh-CN" altLang="en-US" dirty="0"/>
              <a:t>信用风险评估：以前填表，背景调查，现在直接用用户画像，从日常消费行为直接得出，比如芝麻信用。</a:t>
            </a:r>
            <a:endParaRPr lang="en-US" altLang="zh-CN" dirty="0"/>
          </a:p>
          <a:p>
            <a:pPr marL="0" indent="0">
              <a:buFontTx/>
              <a:buNone/>
            </a:pPr>
            <a:endParaRPr lang="en-US" altLang="zh-CN" dirty="0"/>
          </a:p>
          <a:p>
            <a:pPr marL="0" indent="0">
              <a:buFontTx/>
              <a:buNone/>
            </a:pPr>
            <a:r>
              <a:rPr lang="en-US" altLang="zh-CN" dirty="0"/>
              <a:t>**</a:t>
            </a:r>
            <a:r>
              <a:rPr lang="zh-CN" altLang="en-US" dirty="0"/>
              <a:t>智能家居**：像</a:t>
            </a:r>
            <a:r>
              <a:rPr lang="en-US" altLang="zh-CN" dirty="0"/>
              <a:t>Amazon Echo</a:t>
            </a:r>
            <a:r>
              <a:rPr lang="zh-CN" altLang="en-US" dirty="0"/>
              <a:t>、</a:t>
            </a:r>
            <a:r>
              <a:rPr lang="en-US" altLang="zh-CN" dirty="0"/>
              <a:t>Google Home</a:t>
            </a:r>
            <a:r>
              <a:rPr lang="zh-CN" altLang="en-US" dirty="0"/>
              <a:t>等设备。</a:t>
            </a:r>
            <a:r>
              <a:rPr lang="en-US" altLang="zh-CN" dirty="0"/>
              <a:t>-</a:t>
            </a:r>
          </a:p>
          <a:p>
            <a:pPr marL="0" indent="0">
              <a:buFontTx/>
              <a:buNone/>
            </a:pPr>
            <a:endParaRPr lang="en-US" altLang="zh-CN" dirty="0"/>
          </a:p>
          <a:p>
            <a:pPr marL="0" indent="0">
              <a:buFontTx/>
              <a:buNone/>
            </a:pPr>
            <a:r>
              <a:rPr lang="en-US" altLang="zh-CN" dirty="0"/>
              <a:t>**</a:t>
            </a:r>
            <a:r>
              <a:rPr lang="zh-CN" altLang="en-US" dirty="0"/>
              <a:t>智能城市：** 交通摄像头开罚单，自动开，所以觉得被冤枉了一定要申诉</a:t>
            </a:r>
            <a:r>
              <a:rPr lang="en-US" altLang="zh-CN" dirty="0"/>
              <a:t>- </a:t>
            </a:r>
          </a:p>
          <a:p>
            <a:pPr marL="0" indent="0">
              <a:buFontTx/>
              <a:buNone/>
            </a:pPr>
            <a:endParaRPr lang="en-US" altLang="zh-CN" dirty="0"/>
          </a:p>
          <a:p>
            <a:pPr marL="0" indent="0">
              <a:buFontTx/>
              <a:buNone/>
            </a:pPr>
            <a:r>
              <a:rPr lang="en-US" altLang="zh-CN" dirty="0"/>
              <a:t>**</a:t>
            </a:r>
            <a:r>
              <a:rPr lang="zh-CN" altLang="en-US" dirty="0"/>
              <a:t>智能政务：** </a:t>
            </a:r>
            <a:r>
              <a:rPr lang="en-US" altLang="zh-CN" dirty="0"/>
              <a:t>12345</a:t>
            </a:r>
            <a:r>
              <a:rPr lang="zh-CN" altLang="en-US" dirty="0"/>
              <a:t>热线人工接线，但是全程录音，识别提取信息；全国的法院庭审记录，以前有记录员，现在几乎全部都是语音识别。</a:t>
            </a:r>
            <a:r>
              <a:rPr lang="en-US" altLang="zh-CN" dirty="0"/>
              <a:t>- </a:t>
            </a:r>
          </a:p>
          <a:p>
            <a:pPr marL="0" indent="0">
              <a:buFontTx/>
              <a:buNone/>
            </a:pPr>
            <a:endParaRPr lang="en-US" altLang="zh-CN" dirty="0"/>
          </a:p>
          <a:p>
            <a:pPr marL="0" indent="0">
              <a:buFontTx/>
              <a:buNone/>
            </a:pPr>
            <a:r>
              <a:rPr lang="en-US" altLang="zh-CN" dirty="0"/>
              <a:t>**</a:t>
            </a:r>
            <a:r>
              <a:rPr lang="zh-CN" altLang="en-US" dirty="0"/>
              <a:t>伦理问题：** 对于我一个学语音识别的人来说，最悲剧的事情是，接到语音识别技术驱动的推销电话和诈骗电话，语音识别和生成（骚扰电话），用户画像（贷款推销）。</a:t>
            </a:r>
            <a:endParaRPr lang="en-US" altLang="zh-CN" dirty="0"/>
          </a:p>
          <a:p>
            <a:pPr marL="0" indent="0">
              <a:buFontTx/>
              <a:buNone/>
            </a:pPr>
            <a:endParaRPr lang="en-US" altLang="zh-CN" dirty="0"/>
          </a:p>
          <a:p>
            <a:pPr marL="0" indent="0">
              <a:buFontTx/>
              <a:buNone/>
            </a:pPr>
            <a:r>
              <a:rPr lang="en-US" altLang="zh-CN" dirty="0"/>
              <a:t> **</a:t>
            </a:r>
            <a:r>
              <a:rPr lang="zh-CN" altLang="en-US" dirty="0"/>
              <a:t>刀子没有错，使用的人犯错**</a:t>
            </a:r>
          </a:p>
        </p:txBody>
      </p:sp>
      <p:sp>
        <p:nvSpPr>
          <p:cNvPr id="4" name="灯片编号占位符 3"/>
          <p:cNvSpPr>
            <a:spLocks noGrp="1"/>
          </p:cNvSpPr>
          <p:nvPr>
            <p:ph type="sldNum" sz="quarter" idx="5"/>
          </p:nvPr>
        </p:nvSpPr>
        <p:spPr/>
        <p:txBody>
          <a:bodyPr/>
          <a:lstStyle/>
          <a:p>
            <a:fld id="{7CD789DA-9739-4DAE-B733-949547B0FBDD}" type="slidenum">
              <a:rPr lang="zh-CN" altLang="en-US" smtClean="0"/>
              <a:t>13</a:t>
            </a:fld>
            <a:endParaRPr lang="zh-CN" altLang="en-US"/>
          </a:p>
        </p:txBody>
      </p:sp>
    </p:spTree>
    <p:extLst>
      <p:ext uri="{BB962C8B-B14F-4D97-AF65-F5344CB8AC3E}">
        <p14:creationId xmlns:p14="http://schemas.microsoft.com/office/powerpoint/2010/main" val="3564872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**生成式模型**：如</a:t>
            </a:r>
            <a:r>
              <a:rPr lang="en-US" altLang="zh-CN" dirty="0"/>
              <a:t>GANs</a:t>
            </a:r>
            <a:r>
              <a:rPr lang="zh-CN" altLang="en-US" dirty="0"/>
              <a:t>（生成对抗网络）、</a:t>
            </a:r>
            <a:r>
              <a:rPr lang="en-US" altLang="zh-CN" dirty="0"/>
              <a:t>Diffusion Models</a:t>
            </a:r>
            <a:r>
              <a:rPr lang="zh-CN" altLang="en-US" dirty="0"/>
              <a:t>等，它们如何创造逼真的图像、音频等内容。</a:t>
            </a:r>
            <a:endParaRPr lang="en-US" altLang="zh-CN" dirty="0"/>
          </a:p>
          <a:p>
            <a:r>
              <a:rPr lang="en-US" altLang="zh-CN" b="1" i="0" dirty="0">
                <a:solidFill>
                  <a:srgbClr val="202122"/>
                </a:solidFill>
                <a:effectLst/>
                <a:latin typeface="Arial" panose="020B0604020202020204" pitchFamily="34" charset="0"/>
              </a:rPr>
              <a:t>Generative Pre-trained Transformer</a:t>
            </a:r>
          </a:p>
          <a:p>
            <a:r>
              <a:rPr lang="en-US" altLang="zh-CN" b="1" dirty="0"/>
              <a:t>Generative Adversarial Network</a:t>
            </a:r>
          </a:p>
          <a:p>
            <a:endParaRPr lang="en-US" altLang="zh-CN" dirty="0"/>
          </a:p>
          <a:p>
            <a:r>
              <a:rPr lang="en-US" altLang="zh-CN" dirty="0"/>
              <a:t> **</a:t>
            </a:r>
            <a:r>
              <a:rPr lang="zh-CN" altLang="en-US" dirty="0"/>
              <a:t>大模型**：强调大模型不仅仅是参数量大，而是通过大规模数据训练获得了更强大的泛化能力和理解能力。以早期推荐系统为例，说明从简单的协同过滤到基于深度学习的大规模个性化推荐系统的演变。  </a:t>
            </a:r>
            <a:endParaRPr lang="en-US" altLang="zh-CN" dirty="0"/>
          </a:p>
          <a:p>
            <a:endParaRPr lang="en-US" altLang="zh-CN" dirty="0"/>
          </a:p>
          <a:p>
            <a:pPr marL="171450" indent="-171450">
              <a:buFontTx/>
              <a:buChar char="-"/>
            </a:pPr>
            <a:r>
              <a:rPr lang="en-US" altLang="zh-CN" dirty="0"/>
              <a:t>**</a:t>
            </a:r>
            <a:r>
              <a:rPr lang="zh-CN" altLang="en-US" dirty="0"/>
              <a:t>参数量的重要性**：</a:t>
            </a:r>
            <a:r>
              <a:rPr lang="en-US" altLang="zh-CN" dirty="0"/>
              <a:t>GPT</a:t>
            </a:r>
            <a:r>
              <a:rPr lang="zh-CN" altLang="en-US" dirty="0"/>
              <a:t>， </a:t>
            </a:r>
            <a:r>
              <a:rPr lang="en-US" altLang="zh-CN" dirty="0"/>
              <a:t>GPT2</a:t>
            </a:r>
            <a:r>
              <a:rPr lang="zh-CN" altLang="en-US" dirty="0"/>
              <a:t>， </a:t>
            </a:r>
            <a:r>
              <a:rPr lang="en-US" altLang="zh-CN" dirty="0"/>
              <a:t>GPT3</a:t>
            </a:r>
          </a:p>
          <a:p>
            <a:pPr marL="171450" indent="-171450">
              <a:buFontTx/>
              <a:buChar char="-"/>
            </a:pPr>
            <a:r>
              <a:rPr lang="en-US" altLang="zh-CN" dirty="0"/>
              <a:t>**</a:t>
            </a:r>
            <a:r>
              <a:rPr lang="zh-CN" altLang="en-US" dirty="0"/>
              <a:t>超越参数量**：讨论架构创新、优化算法等因素对模型效果的影响。  </a:t>
            </a:r>
            <a:endParaRPr lang="en-US" altLang="zh-CN" dirty="0"/>
          </a:p>
          <a:p>
            <a:pPr marL="171450" indent="-171450">
              <a:buFontTx/>
              <a:buChar char="-"/>
            </a:pPr>
            <a:r>
              <a:rPr lang="en-US" altLang="zh-CN" dirty="0"/>
              <a:t>- **</a:t>
            </a:r>
            <a:r>
              <a:rPr lang="zh-CN" altLang="en-US" dirty="0"/>
              <a:t>案例分析**：举例说明某个具体领域中，大模型如何改变了游戏规则。</a:t>
            </a:r>
          </a:p>
        </p:txBody>
      </p:sp>
      <p:sp>
        <p:nvSpPr>
          <p:cNvPr id="4" name="灯片编号占位符 3"/>
          <p:cNvSpPr>
            <a:spLocks noGrp="1"/>
          </p:cNvSpPr>
          <p:nvPr>
            <p:ph type="sldNum" sz="quarter" idx="5"/>
          </p:nvPr>
        </p:nvSpPr>
        <p:spPr/>
        <p:txBody>
          <a:bodyPr/>
          <a:lstStyle/>
          <a:p>
            <a:fld id="{7CD789DA-9739-4DAE-B733-949547B0FBDD}" type="slidenum">
              <a:rPr lang="zh-CN" altLang="en-US" smtClean="0"/>
              <a:t>14</a:t>
            </a:fld>
            <a:endParaRPr lang="zh-CN" altLang="en-US"/>
          </a:p>
        </p:txBody>
      </p:sp>
    </p:spTree>
    <p:extLst>
      <p:ext uri="{BB962C8B-B14F-4D97-AF65-F5344CB8AC3E}">
        <p14:creationId xmlns:p14="http://schemas.microsoft.com/office/powerpoint/2010/main" val="3746775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**重新思考现有应用**：几乎所有现有的应用程序都可以用</a:t>
            </a:r>
            <a:r>
              <a:rPr lang="en-US" altLang="zh-CN" dirty="0"/>
              <a:t>AI</a:t>
            </a:r>
            <a:r>
              <a:rPr lang="zh-CN" altLang="en-US" dirty="0"/>
              <a:t>进行改进或完全重做</a:t>
            </a:r>
            <a:endParaRPr lang="en-US" altLang="zh-CN" dirty="0"/>
          </a:p>
          <a:p>
            <a:endParaRPr lang="en-US" altLang="zh-CN" dirty="0"/>
          </a:p>
          <a:p>
            <a:r>
              <a:rPr lang="zh-CN" altLang="en-US" dirty="0"/>
              <a:t>从而提高效率、降低成本、增强用户体验。</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15</a:t>
            </a:fld>
            <a:endParaRPr lang="zh-CN" altLang="en-US"/>
          </a:p>
        </p:txBody>
      </p:sp>
    </p:spTree>
    <p:extLst>
      <p:ext uri="{BB962C8B-B14F-4D97-AF65-F5344CB8AC3E}">
        <p14:creationId xmlns:p14="http://schemas.microsoft.com/office/powerpoint/2010/main" val="389386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更多新的应用</a:t>
            </a:r>
            <a:endParaRPr lang="en-US" altLang="zh-CN" dirty="0"/>
          </a:p>
          <a:p>
            <a:endParaRPr lang="en-US" altLang="zh-CN" dirty="0"/>
          </a:p>
          <a:p>
            <a:r>
              <a:rPr lang="zh-CN" altLang="en-US" dirty="0"/>
              <a:t>声音克隆</a:t>
            </a:r>
            <a:endParaRPr lang="en-US" altLang="zh-CN" dirty="0"/>
          </a:p>
          <a:p>
            <a:endParaRPr lang="en-US" altLang="zh-CN" dirty="0"/>
          </a:p>
          <a:p>
            <a:r>
              <a:rPr lang="zh-CN" altLang="en-US" dirty="0"/>
              <a:t>拟人对话</a:t>
            </a:r>
            <a:endParaRPr lang="en-US" altLang="zh-CN" dirty="0"/>
          </a:p>
          <a:p>
            <a:endParaRPr lang="en-US" altLang="zh-CN" dirty="0"/>
          </a:p>
          <a:p>
            <a:r>
              <a:rPr lang="zh-CN" altLang="en-US" dirty="0"/>
              <a:t>文生音频</a:t>
            </a:r>
            <a:endParaRPr lang="en-US" altLang="zh-CN" dirty="0"/>
          </a:p>
          <a:p>
            <a:endParaRPr lang="en-US" altLang="zh-CN" dirty="0"/>
          </a:p>
          <a:p>
            <a:r>
              <a:rPr lang="zh-CN" altLang="en-US" dirty="0"/>
              <a:t>语音驱动唇动和表情</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16</a:t>
            </a:fld>
            <a:endParaRPr lang="zh-CN" altLang="en-US"/>
          </a:p>
        </p:txBody>
      </p:sp>
    </p:spTree>
    <p:extLst>
      <p:ext uri="{BB962C8B-B14F-4D97-AF65-F5344CB8AC3E}">
        <p14:creationId xmlns:p14="http://schemas.microsoft.com/office/powerpoint/2010/main" val="2617962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写公文</a:t>
            </a:r>
            <a:endParaRPr lang="en-US" altLang="zh-CN" dirty="0"/>
          </a:p>
          <a:p>
            <a:r>
              <a:rPr lang="zh-CN" altLang="en-US" dirty="0"/>
              <a:t>写小说</a:t>
            </a:r>
            <a:endParaRPr lang="en-US" altLang="zh-CN" dirty="0"/>
          </a:p>
          <a:p>
            <a:r>
              <a:rPr lang="zh-CN" altLang="en-US" dirty="0"/>
              <a:t>写提纲</a:t>
            </a:r>
            <a:endParaRPr lang="en-US" altLang="zh-CN" dirty="0"/>
          </a:p>
          <a:p>
            <a:r>
              <a:rPr lang="zh-CN" altLang="en-US" dirty="0"/>
              <a:t>搜文献</a:t>
            </a:r>
            <a:endParaRPr lang="en-US" altLang="zh-CN" dirty="0"/>
          </a:p>
          <a:p>
            <a:r>
              <a:rPr lang="zh-CN" altLang="en-US" dirty="0"/>
              <a:t>读文章</a:t>
            </a:r>
            <a:endParaRPr lang="en-US" altLang="zh-CN" dirty="0"/>
          </a:p>
          <a:p>
            <a:r>
              <a:rPr lang="zh-CN" altLang="en-US" dirty="0"/>
              <a:t>会议录音转文字，提炼会议记录</a:t>
            </a:r>
            <a:endParaRPr lang="en-US" altLang="zh-CN" dirty="0"/>
          </a:p>
          <a:p>
            <a:r>
              <a:rPr lang="zh-CN" altLang="en-US" dirty="0"/>
              <a:t>快速阅读网页</a:t>
            </a:r>
            <a:endParaRPr lang="en-US" altLang="zh-CN" dirty="0"/>
          </a:p>
          <a:p>
            <a:endParaRPr lang="en-US" altLang="zh-CN" dirty="0"/>
          </a:p>
          <a:p>
            <a:r>
              <a:rPr lang="zh-CN" altLang="en-US" dirty="0"/>
              <a:t>生成图片</a:t>
            </a:r>
            <a:endParaRPr lang="en-US" altLang="zh-CN" dirty="0"/>
          </a:p>
          <a:p>
            <a:r>
              <a:rPr lang="zh-CN" altLang="en-US" dirty="0"/>
              <a:t>生成视频</a:t>
            </a:r>
            <a:endParaRPr lang="en-US" altLang="zh-CN" dirty="0"/>
          </a:p>
          <a:p>
            <a:r>
              <a:rPr lang="zh-CN" altLang="en-US" dirty="0"/>
              <a:t>生成音乐</a:t>
            </a:r>
            <a:endParaRPr lang="en-US" altLang="zh-CN" dirty="0"/>
          </a:p>
          <a:p>
            <a:r>
              <a:rPr lang="zh-CN" altLang="en-US" dirty="0"/>
              <a:t>生成语音朗读</a:t>
            </a:r>
            <a:endParaRPr lang="en-US" altLang="zh-CN" dirty="0"/>
          </a:p>
          <a:p>
            <a:endParaRPr lang="en-US" altLang="zh-CN" dirty="0"/>
          </a:p>
          <a:p>
            <a:r>
              <a:rPr lang="zh-CN" altLang="en-US" dirty="0"/>
              <a:t>写代码</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17</a:t>
            </a:fld>
            <a:endParaRPr lang="zh-CN" altLang="en-US"/>
          </a:p>
        </p:txBody>
      </p:sp>
    </p:spTree>
    <p:extLst>
      <p:ext uri="{BB962C8B-B14F-4D97-AF65-F5344CB8AC3E}">
        <p14:creationId xmlns:p14="http://schemas.microsoft.com/office/powerpoint/2010/main" val="671989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https://www.modelscope.cn/studios?name=tts&amp;page=1&amp;type=interactive-programmatic</a:t>
            </a:r>
            <a:endParaRPr lang="zh-CN" altLang="en-US"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18</a:t>
            </a:fld>
            <a:endParaRPr lang="zh-CN" altLang="en-US"/>
          </a:p>
        </p:txBody>
      </p:sp>
    </p:spTree>
    <p:extLst>
      <p:ext uri="{BB962C8B-B14F-4D97-AF65-F5344CB8AC3E}">
        <p14:creationId xmlns:p14="http://schemas.microsoft.com/office/powerpoint/2010/main" val="3776928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本地部署， 看</a:t>
            </a:r>
            <a:r>
              <a:rPr lang="en-US" altLang="zh-CN" dirty="0"/>
              <a:t>B</a:t>
            </a:r>
            <a:r>
              <a:rPr lang="zh-CN" altLang="en-US" dirty="0"/>
              <a:t>站教程</a:t>
            </a:r>
            <a:endParaRPr lang="en-US" altLang="zh-CN" dirty="0"/>
          </a:p>
          <a:p>
            <a:endParaRPr lang="en-US" altLang="zh-CN" dirty="0"/>
          </a:p>
          <a:p>
            <a:pPr algn="l"/>
            <a:endParaRPr lang="en-US" altLang="zh-CN" dirty="0"/>
          </a:p>
          <a:p>
            <a:pPr algn="l"/>
            <a:r>
              <a:rPr lang="en-US" altLang="zh-CN" dirty="0"/>
              <a:t>B = Billion</a:t>
            </a:r>
          </a:p>
          <a:p>
            <a:pPr algn="l"/>
            <a:r>
              <a:rPr lang="en-US" altLang="zh-CN" dirty="0"/>
              <a:t>6B</a:t>
            </a:r>
            <a:r>
              <a:rPr lang="zh-CN" altLang="en-US" dirty="0"/>
              <a:t>即为</a:t>
            </a:r>
            <a:r>
              <a:rPr lang="en-US" altLang="zh-CN" dirty="0"/>
              <a:t>60</a:t>
            </a:r>
            <a:r>
              <a:rPr lang="zh-CN" altLang="en-US" dirty="0"/>
              <a:t>亿</a:t>
            </a:r>
            <a:r>
              <a:rPr lang="en-US" altLang="zh-CN" dirty="0"/>
              <a:t>(</a:t>
            </a:r>
            <a:r>
              <a:rPr lang="zh-CN" altLang="en-US" dirty="0"/>
              <a:t>参数）</a:t>
            </a:r>
            <a:endParaRPr lang="en-US" altLang="zh-CN" dirty="0"/>
          </a:p>
          <a:p>
            <a:pPr algn="l"/>
            <a:r>
              <a:rPr lang="zh-CN" altLang="en-US" dirty="0"/>
              <a:t>双精度浮点：</a:t>
            </a:r>
            <a:r>
              <a:rPr lang="en-US" altLang="zh-CN" dirty="0"/>
              <a:t>2Bytes/</a:t>
            </a:r>
            <a:r>
              <a:rPr lang="zh-CN" altLang="en-US" dirty="0"/>
              <a:t>参数</a:t>
            </a:r>
            <a:endParaRPr lang="en-US" altLang="zh-CN" dirty="0"/>
          </a:p>
          <a:p>
            <a:pPr algn="l"/>
            <a:r>
              <a:rPr lang="en-US" altLang="zh-CN" dirty="0"/>
              <a:t>2*6,000,000,000 = 12,000,000,000 (Bytes) ~ 12GB</a:t>
            </a:r>
          </a:p>
          <a:p>
            <a:pPr algn="l"/>
            <a:endParaRPr lang="en-US" altLang="zh-CN" dirty="0"/>
          </a:p>
          <a:p>
            <a:pPr algn="l"/>
            <a:r>
              <a:rPr lang="zh-CN" altLang="en-US" dirty="0"/>
              <a:t>大模型使用方式： 对话，指令</a:t>
            </a:r>
          </a:p>
          <a:p>
            <a:endParaRPr lang="en-US" altLang="zh-CN"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19</a:t>
            </a:fld>
            <a:endParaRPr lang="zh-CN" altLang="en-US"/>
          </a:p>
        </p:txBody>
      </p:sp>
    </p:spTree>
    <p:extLst>
      <p:ext uri="{BB962C8B-B14F-4D97-AF65-F5344CB8AC3E}">
        <p14:creationId xmlns:p14="http://schemas.microsoft.com/office/powerpoint/2010/main" val="1274449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早期使用，提示词很简单</a:t>
            </a:r>
            <a:endParaRPr lang="en-US" altLang="zh-CN" dirty="0"/>
          </a:p>
          <a:p>
            <a:r>
              <a:rPr lang="zh-CN" altLang="en-US" dirty="0"/>
              <a:t>现在提示词工程：模板</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20</a:t>
            </a:fld>
            <a:endParaRPr lang="zh-CN" altLang="en-US"/>
          </a:p>
        </p:txBody>
      </p:sp>
    </p:spTree>
    <p:extLst>
      <p:ext uri="{BB962C8B-B14F-4D97-AF65-F5344CB8AC3E}">
        <p14:creationId xmlns:p14="http://schemas.microsoft.com/office/powerpoint/2010/main" val="2457505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RAG:</a:t>
            </a:r>
            <a:r>
              <a:rPr lang="en-US" altLang="zh-CN" b="0" i="0" dirty="0" err="1">
                <a:solidFill>
                  <a:srgbClr val="FFFFFF"/>
                </a:solidFill>
                <a:effectLst/>
                <a:latin typeface="Arial" panose="020B0604020202020204" pitchFamily="34" charset="0"/>
              </a:rPr>
              <a:t>Retrieval-Augmented</a:t>
            </a:r>
            <a:r>
              <a:rPr lang="en-US" altLang="zh-CN" b="0" i="0" dirty="0">
                <a:solidFill>
                  <a:srgbClr val="FFFFFF"/>
                </a:solidFill>
                <a:effectLst/>
                <a:latin typeface="Arial" panose="020B0604020202020204" pitchFamily="34" charset="0"/>
              </a:rPr>
              <a:t> Generation</a:t>
            </a:r>
          </a:p>
          <a:p>
            <a:endParaRPr lang="zh-CN" altLang="en-US"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21</a:t>
            </a:fld>
            <a:endParaRPr lang="zh-CN" altLang="en-US"/>
          </a:p>
        </p:txBody>
      </p:sp>
    </p:spTree>
    <p:extLst>
      <p:ext uri="{BB962C8B-B14F-4D97-AF65-F5344CB8AC3E}">
        <p14:creationId xmlns:p14="http://schemas.microsoft.com/office/powerpoint/2010/main" val="4117232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Agent</a:t>
            </a:r>
            <a:endParaRPr lang="zh-CN" altLang="en-US"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22</a:t>
            </a:fld>
            <a:endParaRPr lang="zh-CN" altLang="en-US"/>
          </a:p>
        </p:txBody>
      </p:sp>
    </p:spTree>
    <p:extLst>
      <p:ext uri="{BB962C8B-B14F-4D97-AF65-F5344CB8AC3E}">
        <p14:creationId xmlns:p14="http://schemas.microsoft.com/office/powerpoint/2010/main" val="196279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2</a:t>
            </a:fld>
            <a:endParaRPr lang="zh-CN" altLang="en-US"/>
          </a:p>
        </p:txBody>
      </p:sp>
    </p:spTree>
    <p:extLst>
      <p:ext uri="{BB962C8B-B14F-4D97-AF65-F5344CB8AC3E}">
        <p14:creationId xmlns:p14="http://schemas.microsoft.com/office/powerpoint/2010/main" val="1164706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23</a:t>
            </a:fld>
            <a:endParaRPr lang="zh-CN" altLang="en-US"/>
          </a:p>
        </p:txBody>
      </p:sp>
    </p:spTree>
    <p:extLst>
      <p:ext uri="{BB962C8B-B14F-4D97-AF65-F5344CB8AC3E}">
        <p14:creationId xmlns:p14="http://schemas.microsoft.com/office/powerpoint/2010/main" val="3403174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24</a:t>
            </a:fld>
            <a:endParaRPr lang="zh-CN" altLang="en-US"/>
          </a:p>
        </p:txBody>
      </p:sp>
    </p:spTree>
    <p:extLst>
      <p:ext uri="{BB962C8B-B14F-4D97-AF65-F5344CB8AC3E}">
        <p14:creationId xmlns:p14="http://schemas.microsoft.com/office/powerpoint/2010/main" val="1218635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**历史类比**：以</a:t>
            </a:r>
            <a:r>
              <a:rPr lang="en-US" altLang="zh-CN" dirty="0"/>
              <a:t>19</a:t>
            </a:r>
            <a:r>
              <a:rPr lang="zh-CN" altLang="en-US" dirty="0"/>
              <a:t>世纪初英国的卢德运动（</a:t>
            </a:r>
            <a:r>
              <a:rPr lang="en-US" altLang="zh-CN" dirty="0"/>
              <a:t>Luddite Movement</a:t>
            </a:r>
            <a:r>
              <a:rPr lang="zh-CN" altLang="en-US" dirty="0"/>
              <a:t>）为例，当时纺织工人因为担心新技术会抢走他们的工作而砸毁机械。</a:t>
            </a:r>
            <a:r>
              <a:rPr lang="en-US" altLang="zh-CN" dirty="0"/>
              <a:t>-</a:t>
            </a:r>
          </a:p>
          <a:p>
            <a:r>
              <a:rPr lang="en-US" altLang="zh-CN" dirty="0"/>
              <a:t>**</a:t>
            </a:r>
            <a:r>
              <a:rPr lang="zh-CN" altLang="en-US" dirty="0"/>
              <a:t>理性看待变化**：分析历史上每一次技术革命带来的短期阵痛和长期利益，鼓励大家以开放的心态迎接</a:t>
            </a:r>
            <a:r>
              <a:rPr lang="en-US" altLang="zh-CN" dirty="0"/>
              <a:t>AI</a:t>
            </a:r>
            <a:r>
              <a:rPr lang="zh-CN" altLang="en-US" dirty="0"/>
              <a:t>时代的到来。</a:t>
            </a:r>
            <a:r>
              <a:rPr lang="en-US" altLang="zh-CN" dirty="0"/>
              <a:t>-</a:t>
            </a:r>
          </a:p>
          <a:p>
            <a:r>
              <a:rPr lang="en-US" altLang="zh-CN" dirty="0"/>
              <a:t>**</a:t>
            </a:r>
            <a:r>
              <a:rPr lang="zh-CN" altLang="en-US" dirty="0"/>
              <a:t>社会影响讨论**：探讨如何通过教育、政策调整等方式缓解人们对</a:t>
            </a:r>
            <a:r>
              <a:rPr lang="en-US" altLang="zh-CN" dirty="0"/>
              <a:t>AI</a:t>
            </a:r>
            <a:r>
              <a:rPr lang="zh-CN" altLang="en-US" dirty="0"/>
              <a:t>的担忧，确保技术进步造福全体人类。</a:t>
            </a:r>
          </a:p>
        </p:txBody>
      </p:sp>
      <p:sp>
        <p:nvSpPr>
          <p:cNvPr id="4" name="灯片编号占位符 3"/>
          <p:cNvSpPr>
            <a:spLocks noGrp="1"/>
          </p:cNvSpPr>
          <p:nvPr>
            <p:ph type="sldNum" sz="quarter" idx="5"/>
          </p:nvPr>
        </p:nvSpPr>
        <p:spPr/>
        <p:txBody>
          <a:bodyPr/>
          <a:lstStyle/>
          <a:p>
            <a:fld id="{7CD789DA-9739-4DAE-B733-949547B0FBDD}" type="slidenum">
              <a:rPr lang="zh-CN" altLang="en-US" smtClean="0"/>
              <a:t>25</a:t>
            </a:fld>
            <a:endParaRPr lang="zh-CN" altLang="en-US"/>
          </a:p>
        </p:txBody>
      </p:sp>
    </p:spTree>
    <p:extLst>
      <p:ext uri="{BB962C8B-B14F-4D97-AF65-F5344CB8AC3E}">
        <p14:creationId xmlns:p14="http://schemas.microsoft.com/office/powerpoint/2010/main" val="99419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1950</a:t>
            </a:r>
            <a:r>
              <a:rPr lang="zh-CN" altLang="en-US" dirty="0"/>
              <a:t>年艾伦</a:t>
            </a:r>
            <a:r>
              <a:rPr lang="en-US" altLang="zh-CN" dirty="0"/>
              <a:t>·</a:t>
            </a:r>
            <a:r>
              <a:rPr lang="zh-CN" altLang="en-US" dirty="0"/>
              <a:t>图灵提出的图灵测试，用来评估机器是否具有人类智能的标准。</a:t>
            </a:r>
            <a:endParaRPr lang="en-US" altLang="zh-CN" dirty="0"/>
          </a:p>
          <a:p>
            <a:endParaRPr lang="en-US" altLang="zh-CN" dirty="0"/>
          </a:p>
          <a:p>
            <a:r>
              <a:rPr lang="zh-CN" altLang="en-US" dirty="0"/>
              <a:t>如果一个人类评委在与机器和另一个真人进行对话时，无法区分哪一个是机器，那么这台机器就通过了图灵测试。</a:t>
            </a:r>
            <a:endParaRPr lang="en-US" altLang="zh-CN" dirty="0"/>
          </a:p>
          <a:p>
            <a:endParaRPr lang="en-US" altLang="zh-CN" dirty="0"/>
          </a:p>
          <a:p>
            <a:r>
              <a:rPr lang="zh-CN" altLang="en-US" dirty="0"/>
              <a:t>图灵探讨了机器是否能够思考的问题，图灵测试成为了衡量机器智能的一个重要基准，至今仍然是</a:t>
            </a:r>
            <a:r>
              <a:rPr lang="en-US" altLang="zh-CN" dirty="0"/>
              <a:t>AI</a:t>
            </a:r>
            <a:r>
              <a:rPr lang="zh-CN" altLang="en-US" dirty="0"/>
              <a:t>研究中的一个重要概念。</a:t>
            </a:r>
          </a:p>
        </p:txBody>
      </p:sp>
      <p:sp>
        <p:nvSpPr>
          <p:cNvPr id="4" name="灯片编号占位符 3"/>
          <p:cNvSpPr>
            <a:spLocks noGrp="1"/>
          </p:cNvSpPr>
          <p:nvPr>
            <p:ph type="sldNum" sz="quarter" idx="5"/>
          </p:nvPr>
        </p:nvSpPr>
        <p:spPr/>
        <p:txBody>
          <a:bodyPr/>
          <a:lstStyle/>
          <a:p>
            <a:fld id="{7CD789DA-9739-4DAE-B733-949547B0FBDD}" type="slidenum">
              <a:rPr lang="zh-CN" altLang="en-US" smtClean="0"/>
              <a:t>5</a:t>
            </a:fld>
            <a:endParaRPr lang="zh-CN" altLang="en-US"/>
          </a:p>
        </p:txBody>
      </p:sp>
    </p:spTree>
    <p:extLst>
      <p:ext uri="{BB962C8B-B14F-4D97-AF65-F5344CB8AC3E}">
        <p14:creationId xmlns:p14="http://schemas.microsoft.com/office/powerpoint/2010/main" val="4020962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1956</a:t>
            </a:r>
            <a:r>
              <a:rPr lang="zh-CN" altLang="en-US" dirty="0"/>
              <a:t>年达特茅斯会议（</a:t>
            </a:r>
            <a:r>
              <a:rPr lang="en-US" altLang="zh-CN" dirty="0"/>
              <a:t>Dartmouth Conference</a:t>
            </a:r>
            <a:r>
              <a:rPr lang="zh-CN" altLang="en-US" dirty="0"/>
              <a:t>）</a:t>
            </a:r>
            <a:endParaRPr lang="en-US" altLang="zh-CN" dirty="0"/>
          </a:p>
          <a:p>
            <a:endParaRPr lang="en-US" altLang="zh-CN" dirty="0"/>
          </a:p>
          <a:p>
            <a:r>
              <a:rPr lang="zh-CN" altLang="en-US" dirty="0"/>
              <a:t>人工智能作为一个学科诞生的标志。</a:t>
            </a:r>
            <a:endParaRPr lang="en-US" altLang="zh-CN" dirty="0"/>
          </a:p>
          <a:p>
            <a:endParaRPr lang="en-US" altLang="zh-CN" dirty="0"/>
          </a:p>
          <a:p>
            <a:r>
              <a:rPr lang="zh-CN" altLang="en-US" dirty="0"/>
              <a:t>会议首次将</a:t>
            </a:r>
            <a:r>
              <a:rPr lang="en-US" altLang="zh-CN" dirty="0"/>
              <a:t>AI</a:t>
            </a:r>
            <a:r>
              <a:rPr lang="zh-CN" altLang="en-US" dirty="0"/>
              <a:t>作为一个独立的学科提出，探讨如何让机器模拟人类智能，包括语言处理、学习能力、神经网络等。</a:t>
            </a:r>
            <a:endParaRPr lang="en-US" altLang="zh-CN" dirty="0"/>
          </a:p>
          <a:p>
            <a:endParaRPr lang="en-US" altLang="zh-CN" dirty="0"/>
          </a:p>
          <a:p>
            <a:r>
              <a:rPr lang="en-US" altLang="zh-CN" dirty="0"/>
              <a:t>AI</a:t>
            </a:r>
            <a:r>
              <a:rPr lang="zh-CN" altLang="en-US" dirty="0"/>
              <a:t>这个词也是这次会议提出。 从此吸引了多个学科的投入。</a:t>
            </a:r>
          </a:p>
          <a:p>
            <a:endParaRPr lang="zh-CN" altLang="en-US" dirty="0"/>
          </a:p>
        </p:txBody>
      </p:sp>
      <p:sp>
        <p:nvSpPr>
          <p:cNvPr id="4" name="灯片编号占位符 3"/>
          <p:cNvSpPr>
            <a:spLocks noGrp="1"/>
          </p:cNvSpPr>
          <p:nvPr>
            <p:ph type="sldNum" sz="quarter" idx="5"/>
          </p:nvPr>
        </p:nvSpPr>
        <p:spPr/>
        <p:txBody>
          <a:bodyPr/>
          <a:lstStyle/>
          <a:p>
            <a:fld id="{7CD789DA-9739-4DAE-B733-949547B0FBDD}" type="slidenum">
              <a:rPr lang="zh-CN" altLang="en-US" smtClean="0"/>
              <a:t>7</a:t>
            </a:fld>
            <a:endParaRPr lang="zh-CN" altLang="en-US"/>
          </a:p>
        </p:txBody>
      </p:sp>
    </p:spTree>
    <p:extLst>
      <p:ext uri="{BB962C8B-B14F-4D97-AF65-F5344CB8AC3E}">
        <p14:creationId xmlns:p14="http://schemas.microsoft.com/office/powerpoint/2010/main" val="3859064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基于统计，基于规则，模型匹配。</a:t>
            </a:r>
            <a:r>
              <a:rPr lang="en-US" altLang="zh-CN" dirty="0"/>
              <a:t>IBM Watson</a:t>
            </a:r>
            <a:r>
              <a:rPr lang="zh-CN" altLang="en-US" dirty="0"/>
              <a:t>， 下国际象棋的深蓝，阿尔法狗下围棋，</a:t>
            </a:r>
          </a:p>
        </p:txBody>
      </p:sp>
      <p:sp>
        <p:nvSpPr>
          <p:cNvPr id="4" name="灯片编号占位符 3"/>
          <p:cNvSpPr>
            <a:spLocks noGrp="1"/>
          </p:cNvSpPr>
          <p:nvPr>
            <p:ph type="sldNum" sz="quarter" idx="5"/>
          </p:nvPr>
        </p:nvSpPr>
        <p:spPr/>
        <p:txBody>
          <a:bodyPr/>
          <a:lstStyle/>
          <a:p>
            <a:fld id="{7CD789DA-9739-4DAE-B733-949547B0FBDD}" type="slidenum">
              <a:rPr lang="zh-CN" altLang="en-US" smtClean="0"/>
              <a:t>8</a:t>
            </a:fld>
            <a:endParaRPr lang="zh-CN" altLang="en-US"/>
          </a:p>
        </p:txBody>
      </p:sp>
    </p:spTree>
    <p:extLst>
      <p:ext uri="{BB962C8B-B14F-4D97-AF65-F5344CB8AC3E}">
        <p14:creationId xmlns:p14="http://schemas.microsoft.com/office/powerpoint/2010/main" val="2302309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什么是人工智能，计算机系统表现出的智能行为。 	</a:t>
            </a:r>
            <a:r>
              <a:rPr lang="en-US" altLang="zh-CN" dirty="0"/>
              <a:t>-</a:t>
            </a:r>
          </a:p>
          <a:p>
            <a:endParaRPr lang="en-US" altLang="zh-CN" dirty="0"/>
          </a:p>
          <a:p>
            <a:r>
              <a:rPr lang="zh-CN" altLang="en-US" dirty="0"/>
              <a:t>弱人工智能（</a:t>
            </a:r>
            <a:r>
              <a:rPr lang="en-US" altLang="zh-CN" dirty="0"/>
              <a:t>Narrow AI</a:t>
            </a:r>
            <a:r>
              <a:rPr lang="zh-CN" altLang="en-US" dirty="0"/>
              <a:t>）：完成特定任务的智能系统，图像识别，语音识别，自然语言处理等，目前表现已经超越人类，但是不具备通用的人类智能	</a:t>
            </a:r>
            <a:endParaRPr lang="en-US" altLang="zh-CN" dirty="0"/>
          </a:p>
          <a:p>
            <a:endParaRPr lang="en-US" altLang="zh-CN" dirty="0"/>
          </a:p>
          <a:p>
            <a:r>
              <a:rPr lang="zh-CN" altLang="en-US" dirty="0"/>
              <a:t>强人工智能（</a:t>
            </a:r>
            <a:r>
              <a:rPr lang="en-US" altLang="zh-CN" dirty="0"/>
              <a:t>General AI</a:t>
            </a:r>
            <a:r>
              <a:rPr lang="zh-CN" altLang="en-US" dirty="0"/>
              <a:t>， </a:t>
            </a:r>
            <a:r>
              <a:rPr lang="en-US" altLang="zh-CN" dirty="0"/>
              <a:t>AGI</a:t>
            </a:r>
            <a:r>
              <a:rPr lang="zh-CN" altLang="en-US" dirty="0"/>
              <a:t>）：在多个不同领域内像人类一样思考和行动，	</a:t>
            </a:r>
            <a:endParaRPr lang="en-US" altLang="zh-CN" dirty="0"/>
          </a:p>
          <a:p>
            <a:endParaRPr lang="en-US" altLang="zh-CN" dirty="0"/>
          </a:p>
          <a:p>
            <a:r>
              <a:rPr lang="zh-CN" altLang="en-US" dirty="0"/>
              <a:t>超人工智能（</a:t>
            </a:r>
            <a:r>
              <a:rPr lang="en-US" altLang="zh-CN" dirty="0"/>
              <a:t>Superintelligent AI</a:t>
            </a:r>
            <a:r>
              <a:rPr lang="zh-CN" altLang="en-US" dirty="0"/>
              <a:t>， </a:t>
            </a:r>
            <a:r>
              <a:rPr lang="en-US" altLang="zh-CN" dirty="0"/>
              <a:t>ASI</a:t>
            </a:r>
            <a:r>
              <a:rPr lang="zh-CN" altLang="en-US" dirty="0"/>
              <a:t>）：超越人类所有智能水平的</a:t>
            </a:r>
            <a:r>
              <a:rPr lang="en-US" altLang="zh-CN" dirty="0"/>
              <a:t>AI</a:t>
            </a:r>
            <a:r>
              <a:rPr lang="zh-CN" altLang="en-US" dirty="0"/>
              <a:t>，电影里的很多都是。</a:t>
            </a:r>
          </a:p>
        </p:txBody>
      </p:sp>
      <p:sp>
        <p:nvSpPr>
          <p:cNvPr id="4" name="灯片编号占位符 3"/>
          <p:cNvSpPr>
            <a:spLocks noGrp="1"/>
          </p:cNvSpPr>
          <p:nvPr>
            <p:ph type="sldNum" sz="quarter" idx="5"/>
          </p:nvPr>
        </p:nvSpPr>
        <p:spPr/>
        <p:txBody>
          <a:bodyPr/>
          <a:lstStyle/>
          <a:p>
            <a:fld id="{7CD789DA-9739-4DAE-B733-949547B0FBDD}" type="slidenum">
              <a:rPr lang="zh-CN" altLang="en-US" smtClean="0"/>
              <a:t>9</a:t>
            </a:fld>
            <a:endParaRPr lang="zh-CN" altLang="en-US"/>
          </a:p>
        </p:txBody>
      </p:sp>
    </p:spTree>
    <p:extLst>
      <p:ext uri="{BB962C8B-B14F-4D97-AF65-F5344CB8AC3E}">
        <p14:creationId xmlns:p14="http://schemas.microsoft.com/office/powerpoint/2010/main" val="1946760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霹雳游侠（</a:t>
            </a:r>
            <a:r>
              <a:rPr lang="en-US" altLang="zh-CN" dirty="0"/>
              <a:t>Knight Rider</a:t>
            </a:r>
            <a:r>
              <a:rPr lang="zh-CN" altLang="en-US" dirty="0"/>
              <a:t>）：	</a:t>
            </a:r>
            <a:r>
              <a:rPr lang="en-US" altLang="zh-CN" dirty="0"/>
              <a:t>-</a:t>
            </a:r>
          </a:p>
          <a:p>
            <a:endParaRPr lang="en-US" altLang="zh-CN" dirty="0"/>
          </a:p>
          <a:p>
            <a:r>
              <a:rPr lang="zh-CN" altLang="en-US" dirty="0"/>
              <a:t>每天中午吃饭的时候电视台放的一部美剧	</a:t>
            </a:r>
            <a:endParaRPr lang="en-US" altLang="zh-CN" dirty="0"/>
          </a:p>
          <a:p>
            <a:r>
              <a:rPr lang="en-US" altLang="zh-CN" dirty="0"/>
              <a:t>KITT</a:t>
            </a:r>
            <a:r>
              <a:rPr lang="zh-CN" altLang="en-US" dirty="0"/>
              <a:t>，一辆拥有自我意识的智能跑车</a:t>
            </a:r>
            <a:r>
              <a:rPr lang="en-US" altLang="zh-CN" dirty="0"/>
              <a:t>,</a:t>
            </a:r>
            <a:r>
              <a:rPr lang="zh-CN" altLang="en-US" dirty="0"/>
              <a:t>能对话，能自主驾驶，能攻击敌人</a:t>
            </a:r>
            <a:endParaRPr lang="en-US" altLang="zh-CN" dirty="0"/>
          </a:p>
          <a:p>
            <a:endParaRPr lang="en-US" altLang="zh-CN" dirty="0"/>
          </a:p>
          <a:p>
            <a:r>
              <a:rPr lang="en-US" altLang="zh-CN" dirty="0"/>
              <a:t>- **</a:t>
            </a:r>
            <a:r>
              <a:rPr lang="zh-CN" altLang="en-US" dirty="0"/>
              <a:t>钢铁侠（</a:t>
            </a:r>
            <a:r>
              <a:rPr lang="en-US" altLang="zh-CN" dirty="0"/>
              <a:t>Iron Man</a:t>
            </a:r>
            <a:r>
              <a:rPr lang="zh-CN" altLang="en-US" dirty="0"/>
              <a:t>）**：讲述</a:t>
            </a:r>
            <a:r>
              <a:rPr lang="en-US" altLang="zh-CN" dirty="0"/>
              <a:t>J.A.R.V.I.S.</a:t>
            </a:r>
            <a:r>
              <a:rPr lang="zh-CN" altLang="en-US" dirty="0"/>
              <a:t>，托尼</a:t>
            </a:r>
            <a:r>
              <a:rPr lang="en-US" altLang="zh-CN" dirty="0"/>
              <a:t>·</a:t>
            </a:r>
            <a:r>
              <a:rPr lang="zh-CN" altLang="en-US" dirty="0"/>
              <a:t>斯塔克的个人</a:t>
            </a:r>
            <a:r>
              <a:rPr lang="en-US" altLang="zh-CN" dirty="0"/>
              <a:t>AI</a:t>
            </a:r>
            <a:r>
              <a:rPr lang="zh-CN" altLang="en-US" dirty="0"/>
              <a:t>助手，后来演变为</a:t>
            </a:r>
            <a:r>
              <a:rPr lang="en-US" altLang="zh-CN" dirty="0"/>
              <a:t>F.R.I.D.A.Y.</a:t>
            </a:r>
            <a:r>
              <a:rPr lang="zh-CN" altLang="en-US" dirty="0"/>
              <a:t>。</a:t>
            </a:r>
            <a:r>
              <a:rPr lang="en-US" altLang="zh-CN" dirty="0"/>
              <a:t>- **</a:t>
            </a:r>
            <a:r>
              <a:rPr lang="zh-CN" altLang="en-US" dirty="0"/>
              <a:t>其他例子**：可以提及</a:t>
            </a:r>
            <a:r>
              <a:rPr lang="en-US" altLang="zh-CN" dirty="0"/>
              <a:t>《2001</a:t>
            </a:r>
            <a:r>
              <a:rPr lang="zh-CN" altLang="en-US" dirty="0"/>
              <a:t>太空漫游</a:t>
            </a:r>
            <a:r>
              <a:rPr lang="en-US" altLang="zh-CN" dirty="0"/>
              <a:t>》</a:t>
            </a:r>
            <a:r>
              <a:rPr lang="zh-CN" altLang="en-US" dirty="0"/>
              <a:t>中的</a:t>
            </a:r>
            <a:r>
              <a:rPr lang="en-US" altLang="zh-CN" dirty="0"/>
              <a:t>HAL 9000</a:t>
            </a:r>
            <a:r>
              <a:rPr lang="zh-CN" altLang="en-US" dirty="0"/>
              <a:t>，</a:t>
            </a:r>
            <a:r>
              <a:rPr lang="en-US" altLang="zh-CN" dirty="0"/>
              <a:t>《</a:t>
            </a:r>
            <a:r>
              <a:rPr lang="zh-CN" altLang="en-US" dirty="0"/>
              <a:t>终结者</a:t>
            </a:r>
            <a:r>
              <a:rPr lang="en-US" altLang="zh-CN" dirty="0"/>
              <a:t>》</a:t>
            </a:r>
            <a:r>
              <a:rPr lang="zh-CN" altLang="en-US" dirty="0"/>
              <a:t>系列的天网（</a:t>
            </a:r>
            <a:r>
              <a:rPr lang="en-US" altLang="zh-CN" dirty="0"/>
              <a:t>Skynet</a:t>
            </a:r>
            <a:r>
              <a:rPr lang="zh-CN" altLang="en-US" dirty="0"/>
              <a:t>）等经典角色。</a:t>
            </a:r>
          </a:p>
        </p:txBody>
      </p:sp>
      <p:sp>
        <p:nvSpPr>
          <p:cNvPr id="4" name="灯片编号占位符 3"/>
          <p:cNvSpPr>
            <a:spLocks noGrp="1"/>
          </p:cNvSpPr>
          <p:nvPr>
            <p:ph type="sldNum" sz="quarter" idx="5"/>
          </p:nvPr>
        </p:nvSpPr>
        <p:spPr/>
        <p:txBody>
          <a:bodyPr/>
          <a:lstStyle/>
          <a:p>
            <a:fld id="{7CD789DA-9739-4DAE-B733-949547B0FBDD}" type="slidenum">
              <a:rPr lang="zh-CN" altLang="en-US" smtClean="0"/>
              <a:t>10</a:t>
            </a:fld>
            <a:endParaRPr lang="zh-CN" altLang="en-US"/>
          </a:p>
        </p:txBody>
      </p:sp>
    </p:spTree>
    <p:extLst>
      <p:ext uri="{BB962C8B-B14F-4D97-AF65-F5344CB8AC3E}">
        <p14:creationId xmlns:p14="http://schemas.microsoft.com/office/powerpoint/2010/main" val="2909307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影响很深远，后来有个人创业，公司叫</a:t>
            </a:r>
            <a:r>
              <a:rPr lang="en-US" altLang="zh-CN" dirty="0"/>
              <a:t>KITT.AI</a:t>
            </a:r>
            <a:r>
              <a:rPr lang="zh-CN" altLang="en-US" dirty="0"/>
              <a:t>，这个人叫陈果果，</a:t>
            </a:r>
            <a:r>
              <a:rPr lang="en-US" altLang="zh-CN" dirty="0"/>
              <a:t>2006</a:t>
            </a:r>
            <a:r>
              <a:rPr lang="zh-CN" altLang="en-US" dirty="0"/>
              <a:t>年绍兴高考状元，后来去了美国</a:t>
            </a:r>
            <a:r>
              <a:rPr lang="en-US" altLang="zh-CN" dirty="0"/>
              <a:t>JHU</a:t>
            </a:r>
            <a:r>
              <a:rPr lang="zh-CN" altLang="en-US" dirty="0"/>
              <a:t>读博，实习的时候去了谷歌，后来谷歌的唤醒词</a:t>
            </a:r>
            <a:r>
              <a:rPr lang="en-US" altLang="zh-CN" dirty="0"/>
              <a:t>Okay Google</a:t>
            </a:r>
            <a:r>
              <a:rPr lang="zh-CN" altLang="en-US" dirty="0"/>
              <a:t>就是他实习的时候做的。 	</a:t>
            </a:r>
            <a:endParaRPr lang="en-US" altLang="zh-CN" dirty="0"/>
          </a:p>
          <a:p>
            <a:endParaRPr lang="en-US" altLang="zh-CN" dirty="0"/>
          </a:p>
          <a:p>
            <a:r>
              <a:rPr lang="en-US" altLang="zh-CN" dirty="0"/>
              <a:t>AI</a:t>
            </a:r>
            <a:r>
              <a:rPr lang="zh-CN" altLang="en-US" dirty="0"/>
              <a:t>公司或者团队的名字很好玩，陈果果的导师叫</a:t>
            </a:r>
            <a:r>
              <a:rPr lang="en-US" altLang="zh-CN" dirty="0"/>
              <a:t>Dan Povey</a:t>
            </a:r>
            <a:r>
              <a:rPr lang="zh-CN" altLang="en-US" dirty="0"/>
              <a:t>，他开发了一个开源语音工具包叫</a:t>
            </a:r>
            <a:r>
              <a:rPr lang="en-US" altLang="zh-CN" dirty="0"/>
              <a:t>Kaldi</a:t>
            </a:r>
            <a:r>
              <a:rPr lang="zh-CN" altLang="en-US" dirty="0"/>
              <a:t>，可以说是过去十几年间最有名的开源工具包，如</a:t>
            </a:r>
            <a:r>
              <a:rPr lang="en-US" altLang="zh-CN" dirty="0"/>
              <a:t>Kaldi</a:t>
            </a:r>
            <a:r>
              <a:rPr lang="zh-CN" altLang="en-US" dirty="0"/>
              <a:t>（埃塞俄比亚人，第一个发现了咖啡，但是 </a:t>
            </a:r>
            <a:r>
              <a:rPr lang="en-US" altLang="zh-CN" dirty="0"/>
              <a:t>Dan Povey</a:t>
            </a:r>
            <a:r>
              <a:rPr lang="zh-CN" altLang="en-US" dirty="0"/>
              <a:t>自己咖啡过敏。</a:t>
            </a:r>
            <a:endParaRPr lang="en-US" altLang="zh-CN" dirty="0"/>
          </a:p>
          <a:p>
            <a:r>
              <a:rPr lang="en-US" altLang="zh-CN" dirty="0"/>
              <a:t>Dan Povey</a:t>
            </a:r>
            <a:r>
              <a:rPr lang="zh-CN" altLang="en-US" dirty="0"/>
              <a:t>自己常年维护</a:t>
            </a:r>
            <a:r>
              <a:rPr lang="en-US" altLang="zh-CN" dirty="0"/>
              <a:t>Kaldi</a:t>
            </a:r>
            <a:r>
              <a:rPr lang="zh-CN" altLang="en-US" dirty="0"/>
              <a:t>的代码，结果疫情期间一帮子学生闹事儿把他服务器所在的大楼锁了，他想去拿的时候跟学生起了冲突，结果又因为校方搞政治正确，</a:t>
            </a:r>
            <a:r>
              <a:rPr lang="en-US" altLang="zh-CN" dirty="0"/>
              <a:t>Dan Povey</a:t>
            </a:r>
            <a:r>
              <a:rPr lang="zh-CN" altLang="en-US" dirty="0"/>
              <a:t>就离开了</a:t>
            </a:r>
            <a:r>
              <a:rPr lang="en-US" altLang="zh-CN" dirty="0"/>
              <a:t>JHU</a:t>
            </a:r>
            <a:r>
              <a:rPr lang="zh-CN" altLang="en-US" dirty="0"/>
              <a:t>。本来他还在犹豫要不要去</a:t>
            </a:r>
            <a:r>
              <a:rPr lang="en-US" altLang="zh-CN" dirty="0"/>
              <a:t>Facebook</a:t>
            </a:r>
            <a:r>
              <a:rPr lang="zh-CN" altLang="en-US" dirty="0"/>
              <a:t>，结果</a:t>
            </a:r>
            <a:r>
              <a:rPr lang="en-US" altLang="zh-CN" dirty="0"/>
              <a:t>Facebook</a:t>
            </a:r>
            <a:r>
              <a:rPr lang="zh-CN" altLang="en-US" dirty="0"/>
              <a:t>自己又跳出来作妖，搞了一些声明让</a:t>
            </a:r>
            <a:r>
              <a:rPr lang="en-US" altLang="zh-CN" dirty="0"/>
              <a:t>Dan</a:t>
            </a:r>
            <a:r>
              <a:rPr lang="zh-CN" altLang="en-US" dirty="0"/>
              <a:t>很不爽，就不去了。</a:t>
            </a:r>
            <a:endParaRPr lang="en-US" altLang="zh-CN" dirty="0"/>
          </a:p>
          <a:p>
            <a:r>
              <a:rPr lang="zh-CN" altLang="en-US" dirty="0"/>
              <a:t>这个时候，捡漏的来了，小米向他抛出了橄榄枝。他后来加入小米以后改叫</a:t>
            </a:r>
            <a:r>
              <a:rPr lang="en-US" altLang="zh-CN" dirty="0"/>
              <a:t>K2</a:t>
            </a:r>
            <a:r>
              <a:rPr lang="zh-CN" altLang="en-US" dirty="0"/>
              <a:t>， 乔格里峰， 有个梗，人人都知道世界第一高峰是哪个，但是大多数人都不知道世界第二高峰是哪个。</a:t>
            </a:r>
            <a:r>
              <a:rPr lang="en-US" altLang="zh-CN" dirty="0"/>
              <a:t>K2</a:t>
            </a:r>
            <a:r>
              <a:rPr lang="zh-CN" altLang="en-US" dirty="0"/>
              <a:t>是探险队员，用</a:t>
            </a:r>
            <a:r>
              <a:rPr lang="en-US" altLang="zh-CN" dirty="0"/>
              <a:t>K</a:t>
            </a:r>
            <a:r>
              <a:rPr lang="zh-CN" altLang="en-US" dirty="0"/>
              <a:t>给喀喇昆仑山脉的山峰起名，测到第二个就是</a:t>
            </a:r>
            <a:r>
              <a:rPr lang="en-US" altLang="zh-CN" dirty="0"/>
              <a:t>K2</a:t>
            </a:r>
            <a:r>
              <a:rPr lang="zh-CN" altLang="en-US" dirty="0"/>
              <a:t>。第三高峰是干城章嘉峰。第四是洛子峰。第五是马卡峰。</a:t>
            </a:r>
          </a:p>
        </p:txBody>
      </p:sp>
      <p:sp>
        <p:nvSpPr>
          <p:cNvPr id="4" name="灯片编号占位符 3"/>
          <p:cNvSpPr>
            <a:spLocks noGrp="1"/>
          </p:cNvSpPr>
          <p:nvPr>
            <p:ph type="sldNum" sz="quarter" idx="5"/>
          </p:nvPr>
        </p:nvSpPr>
        <p:spPr/>
        <p:txBody>
          <a:bodyPr/>
          <a:lstStyle/>
          <a:p>
            <a:fld id="{7CD789DA-9739-4DAE-B733-949547B0FBDD}" type="slidenum">
              <a:rPr lang="zh-CN" altLang="en-US" smtClean="0"/>
              <a:t>11</a:t>
            </a:fld>
            <a:endParaRPr lang="zh-CN" altLang="en-US"/>
          </a:p>
        </p:txBody>
      </p:sp>
    </p:spTree>
    <p:extLst>
      <p:ext uri="{BB962C8B-B14F-4D97-AF65-F5344CB8AC3E}">
        <p14:creationId xmlns:p14="http://schemas.microsoft.com/office/powerpoint/2010/main" val="1124959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钢铁侠</a:t>
            </a:r>
            <a:r>
              <a:rPr lang="en-US" altLang="zh-CN" dirty="0"/>
              <a:t>》J.A.R.V.I.S.</a:t>
            </a:r>
            <a:r>
              <a:rPr lang="zh-CN" altLang="en-US" dirty="0"/>
              <a:t>，托尼</a:t>
            </a:r>
            <a:r>
              <a:rPr lang="en-US" altLang="zh-CN" dirty="0"/>
              <a:t>·</a:t>
            </a:r>
            <a:r>
              <a:rPr lang="zh-CN" altLang="en-US" dirty="0"/>
              <a:t>斯塔克的个人</a:t>
            </a:r>
            <a:r>
              <a:rPr lang="en-US" altLang="zh-CN" dirty="0"/>
              <a:t>AI</a:t>
            </a:r>
            <a:r>
              <a:rPr lang="zh-CN" altLang="en-US" dirty="0"/>
              <a:t>助手，后来演变为</a:t>
            </a:r>
            <a:r>
              <a:rPr lang="en-US" altLang="zh-CN" dirty="0"/>
              <a:t>F.R.I.D.A.Y.</a:t>
            </a:r>
            <a:r>
              <a:rPr lang="zh-CN" altLang="en-US" dirty="0"/>
              <a:t>。</a:t>
            </a:r>
            <a:r>
              <a:rPr lang="en-US" altLang="zh-CN" dirty="0"/>
              <a:t>- </a:t>
            </a:r>
          </a:p>
          <a:p>
            <a:r>
              <a:rPr lang="en-US" altLang="zh-CN" dirty="0"/>
              <a:t>《</a:t>
            </a:r>
            <a:r>
              <a:rPr lang="zh-CN" altLang="en-US" dirty="0"/>
              <a:t>流浪地球</a:t>
            </a:r>
            <a:r>
              <a:rPr lang="en-US" altLang="zh-CN" dirty="0"/>
              <a:t>》</a:t>
            </a:r>
            <a:r>
              <a:rPr lang="zh-CN" altLang="en-US" dirty="0"/>
              <a:t>的</a:t>
            </a:r>
            <a:r>
              <a:rPr lang="en-US" altLang="zh-CN" dirty="0"/>
              <a:t>MOSS</a:t>
            </a:r>
          </a:p>
          <a:p>
            <a:r>
              <a:rPr lang="en-US" altLang="zh-CN" dirty="0"/>
              <a:t>《2001</a:t>
            </a:r>
            <a:r>
              <a:rPr lang="zh-CN" altLang="en-US" dirty="0"/>
              <a:t>太空漫游</a:t>
            </a:r>
            <a:r>
              <a:rPr lang="en-US" altLang="zh-CN" dirty="0"/>
              <a:t>》</a:t>
            </a:r>
            <a:r>
              <a:rPr lang="zh-CN" altLang="en-US" dirty="0"/>
              <a:t>中的</a:t>
            </a:r>
            <a:r>
              <a:rPr lang="en-US" altLang="zh-CN" dirty="0"/>
              <a:t>HAL 9000</a:t>
            </a:r>
            <a:r>
              <a:rPr lang="zh-CN" altLang="en-US" dirty="0"/>
              <a:t>，</a:t>
            </a:r>
            <a:endParaRPr lang="en-US" altLang="zh-CN" dirty="0"/>
          </a:p>
          <a:p>
            <a:r>
              <a:rPr lang="en-US" altLang="zh-CN" dirty="0"/>
              <a:t>《</a:t>
            </a:r>
            <a:r>
              <a:rPr lang="zh-CN" altLang="en-US" dirty="0"/>
              <a:t>终结者</a:t>
            </a:r>
            <a:r>
              <a:rPr lang="en-US" altLang="zh-CN" dirty="0"/>
              <a:t>》</a:t>
            </a:r>
            <a:r>
              <a:rPr lang="zh-CN" altLang="en-US" dirty="0"/>
              <a:t>系列的天网（</a:t>
            </a:r>
            <a:r>
              <a:rPr lang="en-US" altLang="zh-CN" dirty="0"/>
              <a:t>Skynet</a:t>
            </a:r>
            <a:r>
              <a:rPr lang="zh-CN" altLang="en-US" dirty="0"/>
              <a:t>）等</a:t>
            </a:r>
          </a:p>
        </p:txBody>
      </p:sp>
      <p:sp>
        <p:nvSpPr>
          <p:cNvPr id="4" name="灯片编号占位符 3"/>
          <p:cNvSpPr>
            <a:spLocks noGrp="1"/>
          </p:cNvSpPr>
          <p:nvPr>
            <p:ph type="sldNum" sz="quarter" idx="5"/>
          </p:nvPr>
        </p:nvSpPr>
        <p:spPr/>
        <p:txBody>
          <a:bodyPr/>
          <a:lstStyle/>
          <a:p>
            <a:fld id="{7CD789DA-9739-4DAE-B733-949547B0FBDD}" type="slidenum">
              <a:rPr lang="zh-CN" altLang="en-US" smtClean="0"/>
              <a:t>12</a:t>
            </a:fld>
            <a:endParaRPr lang="zh-CN" altLang="en-US"/>
          </a:p>
        </p:txBody>
      </p:sp>
    </p:spTree>
    <p:extLst>
      <p:ext uri="{BB962C8B-B14F-4D97-AF65-F5344CB8AC3E}">
        <p14:creationId xmlns:p14="http://schemas.microsoft.com/office/powerpoint/2010/main" val="3674250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3356C3-6265-5B47-0CCE-E315B0F0494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1DBD867-B097-3185-1B57-6C35E2FFB7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A3E5CA6-8906-B7A4-15E4-B04EF0AFF833}"/>
              </a:ext>
            </a:extLst>
          </p:cNvPr>
          <p:cNvSpPr>
            <a:spLocks noGrp="1"/>
          </p:cNvSpPr>
          <p:nvPr>
            <p:ph type="dt" sz="half" idx="10"/>
          </p:nvPr>
        </p:nvSpPr>
        <p:spPr/>
        <p:txBody>
          <a:bodyPr/>
          <a:lstStyle/>
          <a:p>
            <a:fld id="{A4EF4714-E0D3-4ADC-B48E-81686DB0AF6D}"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D6BA2E2D-C5B1-BE86-FA52-F8C8C9BCDF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8F2111B-64F7-C2EB-006E-D0BFBFE93A77}"/>
              </a:ext>
            </a:extLst>
          </p:cNvPr>
          <p:cNvSpPr>
            <a:spLocks noGrp="1"/>
          </p:cNvSpPr>
          <p:nvPr>
            <p:ph type="sldNum" sz="quarter" idx="12"/>
          </p:nvPr>
        </p:nvSpPr>
        <p:spPr/>
        <p:txBody>
          <a:body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3389719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714B9D-6497-96F8-F858-8DCB4F2E6D2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9C16BAA-4E57-79B2-FD37-B87E9EF0BD7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564503-8ABD-2B7B-F482-F70F7C9875F3}"/>
              </a:ext>
            </a:extLst>
          </p:cNvPr>
          <p:cNvSpPr>
            <a:spLocks noGrp="1"/>
          </p:cNvSpPr>
          <p:nvPr>
            <p:ph type="dt" sz="half" idx="10"/>
          </p:nvPr>
        </p:nvSpPr>
        <p:spPr/>
        <p:txBody>
          <a:bodyPr/>
          <a:lstStyle/>
          <a:p>
            <a:fld id="{A4EF4714-E0D3-4ADC-B48E-81686DB0AF6D}"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FEC5397C-EA2F-40B7-E466-7F8B760757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2B611B-10CC-28D9-0880-CCE2A0AB3BA2}"/>
              </a:ext>
            </a:extLst>
          </p:cNvPr>
          <p:cNvSpPr>
            <a:spLocks noGrp="1"/>
          </p:cNvSpPr>
          <p:nvPr>
            <p:ph type="sldNum" sz="quarter" idx="12"/>
          </p:nvPr>
        </p:nvSpPr>
        <p:spPr/>
        <p:txBody>
          <a:body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3900587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CA8543-4E0D-9F87-32FC-86EBDA208BD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FC8DA2B-8D17-C561-8338-69C711BD3DC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0119A9-297E-30F2-4895-0AC74B6AF45C}"/>
              </a:ext>
            </a:extLst>
          </p:cNvPr>
          <p:cNvSpPr>
            <a:spLocks noGrp="1"/>
          </p:cNvSpPr>
          <p:nvPr>
            <p:ph type="dt" sz="half" idx="10"/>
          </p:nvPr>
        </p:nvSpPr>
        <p:spPr/>
        <p:txBody>
          <a:bodyPr/>
          <a:lstStyle/>
          <a:p>
            <a:fld id="{A4EF4714-E0D3-4ADC-B48E-81686DB0AF6D}"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7933DF79-116E-90FC-F67F-B83144DAA3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8990FC-8C45-F093-1CC1-A6B330E9D621}"/>
              </a:ext>
            </a:extLst>
          </p:cNvPr>
          <p:cNvSpPr>
            <a:spLocks noGrp="1"/>
          </p:cNvSpPr>
          <p:nvPr>
            <p:ph type="sldNum" sz="quarter" idx="12"/>
          </p:nvPr>
        </p:nvSpPr>
        <p:spPr/>
        <p:txBody>
          <a:body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339342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9C3DC6-5F79-2467-CFE2-087A3D5BBE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8E5E42D-39EF-BC73-3D96-3C8CC95F029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C46FCEF-3E94-741C-1BA2-1CD43396C005}"/>
              </a:ext>
            </a:extLst>
          </p:cNvPr>
          <p:cNvSpPr>
            <a:spLocks noGrp="1"/>
          </p:cNvSpPr>
          <p:nvPr>
            <p:ph type="dt" sz="half" idx="10"/>
          </p:nvPr>
        </p:nvSpPr>
        <p:spPr/>
        <p:txBody>
          <a:bodyPr/>
          <a:lstStyle/>
          <a:p>
            <a:fld id="{A4EF4714-E0D3-4ADC-B48E-81686DB0AF6D}"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4DDCA9FA-888B-EC4D-5714-13BAB49ABC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CDC83D-93D8-6E0B-0FDE-792EF07300F9}"/>
              </a:ext>
            </a:extLst>
          </p:cNvPr>
          <p:cNvSpPr>
            <a:spLocks noGrp="1"/>
          </p:cNvSpPr>
          <p:nvPr>
            <p:ph type="sldNum" sz="quarter" idx="12"/>
          </p:nvPr>
        </p:nvSpPr>
        <p:spPr/>
        <p:txBody>
          <a:body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1747107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24822-59D9-00C8-F375-16A99B7A61A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043001D-AFA6-E49D-48C7-B8A283952A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5605D0A-F3FA-A880-4C88-A4B70D33B732}"/>
              </a:ext>
            </a:extLst>
          </p:cNvPr>
          <p:cNvSpPr>
            <a:spLocks noGrp="1"/>
          </p:cNvSpPr>
          <p:nvPr>
            <p:ph type="dt" sz="half" idx="10"/>
          </p:nvPr>
        </p:nvSpPr>
        <p:spPr/>
        <p:txBody>
          <a:bodyPr/>
          <a:lstStyle/>
          <a:p>
            <a:fld id="{A4EF4714-E0D3-4ADC-B48E-81686DB0AF6D}"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FE98BC3B-29BC-BB43-2929-DB4E7A41EE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1F92E5-5F33-D97E-4228-68D84AFD34A5}"/>
              </a:ext>
            </a:extLst>
          </p:cNvPr>
          <p:cNvSpPr>
            <a:spLocks noGrp="1"/>
          </p:cNvSpPr>
          <p:nvPr>
            <p:ph type="sldNum" sz="quarter" idx="12"/>
          </p:nvPr>
        </p:nvSpPr>
        <p:spPr/>
        <p:txBody>
          <a:body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1464208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550B7-DF1C-4A87-289B-CA1C69B195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A04725-5A61-D2DB-8E58-567906BEC0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B6E9693-6D5D-B476-C901-EB914D9DC1B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5EA6D42-07C9-6252-C8DC-DF30CA1FBEE5}"/>
              </a:ext>
            </a:extLst>
          </p:cNvPr>
          <p:cNvSpPr>
            <a:spLocks noGrp="1"/>
          </p:cNvSpPr>
          <p:nvPr>
            <p:ph type="dt" sz="half" idx="10"/>
          </p:nvPr>
        </p:nvSpPr>
        <p:spPr/>
        <p:txBody>
          <a:bodyPr/>
          <a:lstStyle/>
          <a:p>
            <a:fld id="{A4EF4714-E0D3-4ADC-B48E-81686DB0AF6D}" type="datetimeFigureOut">
              <a:rPr lang="zh-CN" altLang="en-US" smtClean="0"/>
              <a:t>2024/12/9</a:t>
            </a:fld>
            <a:endParaRPr lang="zh-CN" altLang="en-US"/>
          </a:p>
        </p:txBody>
      </p:sp>
      <p:sp>
        <p:nvSpPr>
          <p:cNvPr id="6" name="页脚占位符 5">
            <a:extLst>
              <a:ext uri="{FF2B5EF4-FFF2-40B4-BE49-F238E27FC236}">
                <a16:creationId xmlns:a16="http://schemas.microsoft.com/office/drawing/2014/main" id="{77BD42D4-29B3-6E35-BD9F-838A9153A0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26187C-6448-70CC-828A-A947A82596BF}"/>
              </a:ext>
            </a:extLst>
          </p:cNvPr>
          <p:cNvSpPr>
            <a:spLocks noGrp="1"/>
          </p:cNvSpPr>
          <p:nvPr>
            <p:ph type="sldNum" sz="quarter" idx="12"/>
          </p:nvPr>
        </p:nvSpPr>
        <p:spPr/>
        <p:txBody>
          <a:body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3880082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1B0D4-9C36-77C2-4ABC-E7816285551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F661850-3546-F28A-716C-0C5AD88934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0F383DD-4C12-EF32-D416-D7562E99151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ED78635-45A2-7719-051E-AE5751D3DE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B60FF4F-DAAF-5982-E2C0-7B2C06B26BA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F6144D1-F410-E96B-8BCE-18544C141902}"/>
              </a:ext>
            </a:extLst>
          </p:cNvPr>
          <p:cNvSpPr>
            <a:spLocks noGrp="1"/>
          </p:cNvSpPr>
          <p:nvPr>
            <p:ph type="dt" sz="half" idx="10"/>
          </p:nvPr>
        </p:nvSpPr>
        <p:spPr/>
        <p:txBody>
          <a:bodyPr/>
          <a:lstStyle/>
          <a:p>
            <a:fld id="{A4EF4714-E0D3-4ADC-B48E-81686DB0AF6D}" type="datetimeFigureOut">
              <a:rPr lang="zh-CN" altLang="en-US" smtClean="0"/>
              <a:t>2024/12/9</a:t>
            </a:fld>
            <a:endParaRPr lang="zh-CN" altLang="en-US"/>
          </a:p>
        </p:txBody>
      </p:sp>
      <p:sp>
        <p:nvSpPr>
          <p:cNvPr id="8" name="页脚占位符 7">
            <a:extLst>
              <a:ext uri="{FF2B5EF4-FFF2-40B4-BE49-F238E27FC236}">
                <a16:creationId xmlns:a16="http://schemas.microsoft.com/office/drawing/2014/main" id="{E9CB5EAD-9E59-9FF0-3D93-BF03139BE59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CBBF5C3-C17B-5DDA-5B22-ED1598350B33}"/>
              </a:ext>
            </a:extLst>
          </p:cNvPr>
          <p:cNvSpPr>
            <a:spLocks noGrp="1"/>
          </p:cNvSpPr>
          <p:nvPr>
            <p:ph type="sldNum" sz="quarter" idx="12"/>
          </p:nvPr>
        </p:nvSpPr>
        <p:spPr/>
        <p:txBody>
          <a:body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1611984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D7D29-4C0A-8651-CB55-0FD812C8A4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7AEE5A4-23A0-FC40-62ED-677158B74303}"/>
              </a:ext>
            </a:extLst>
          </p:cNvPr>
          <p:cNvSpPr>
            <a:spLocks noGrp="1"/>
          </p:cNvSpPr>
          <p:nvPr>
            <p:ph type="dt" sz="half" idx="10"/>
          </p:nvPr>
        </p:nvSpPr>
        <p:spPr/>
        <p:txBody>
          <a:bodyPr/>
          <a:lstStyle/>
          <a:p>
            <a:fld id="{A4EF4714-E0D3-4ADC-B48E-81686DB0AF6D}" type="datetimeFigureOut">
              <a:rPr lang="zh-CN" altLang="en-US" smtClean="0"/>
              <a:t>2024/12/9</a:t>
            </a:fld>
            <a:endParaRPr lang="zh-CN" altLang="en-US"/>
          </a:p>
        </p:txBody>
      </p:sp>
      <p:sp>
        <p:nvSpPr>
          <p:cNvPr id="4" name="页脚占位符 3">
            <a:extLst>
              <a:ext uri="{FF2B5EF4-FFF2-40B4-BE49-F238E27FC236}">
                <a16:creationId xmlns:a16="http://schemas.microsoft.com/office/drawing/2014/main" id="{B5CC21A7-4E17-94D4-0EF6-69EFC45D246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E51178A-6F7A-951E-F1DE-31D37AA3B009}"/>
              </a:ext>
            </a:extLst>
          </p:cNvPr>
          <p:cNvSpPr>
            <a:spLocks noGrp="1"/>
          </p:cNvSpPr>
          <p:nvPr>
            <p:ph type="sldNum" sz="quarter" idx="12"/>
          </p:nvPr>
        </p:nvSpPr>
        <p:spPr/>
        <p:txBody>
          <a:body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1878507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F95995E-60EC-2735-ED67-634DE0576026}"/>
              </a:ext>
            </a:extLst>
          </p:cNvPr>
          <p:cNvSpPr>
            <a:spLocks noGrp="1"/>
          </p:cNvSpPr>
          <p:nvPr>
            <p:ph type="dt" sz="half" idx="10"/>
          </p:nvPr>
        </p:nvSpPr>
        <p:spPr/>
        <p:txBody>
          <a:bodyPr/>
          <a:lstStyle/>
          <a:p>
            <a:fld id="{A4EF4714-E0D3-4ADC-B48E-81686DB0AF6D}" type="datetimeFigureOut">
              <a:rPr lang="zh-CN" altLang="en-US" smtClean="0"/>
              <a:t>2024/12/9</a:t>
            </a:fld>
            <a:endParaRPr lang="zh-CN" altLang="en-US"/>
          </a:p>
        </p:txBody>
      </p:sp>
      <p:sp>
        <p:nvSpPr>
          <p:cNvPr id="3" name="页脚占位符 2">
            <a:extLst>
              <a:ext uri="{FF2B5EF4-FFF2-40B4-BE49-F238E27FC236}">
                <a16:creationId xmlns:a16="http://schemas.microsoft.com/office/drawing/2014/main" id="{B56395BF-C0D1-E75A-229B-F5CFC1A1B81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D53E61F-C013-69C3-B8E3-624C4FBAA5D2}"/>
              </a:ext>
            </a:extLst>
          </p:cNvPr>
          <p:cNvSpPr>
            <a:spLocks noGrp="1"/>
          </p:cNvSpPr>
          <p:nvPr>
            <p:ph type="sldNum" sz="quarter" idx="12"/>
          </p:nvPr>
        </p:nvSpPr>
        <p:spPr/>
        <p:txBody>
          <a:body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168616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5BB953-7F9A-2862-5735-9F8D7C7D03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347FD3-9975-34DE-4957-DACA5C9CCB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F73D44D-91FB-7AAB-24D6-9A4123B006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015CF40-2C55-0A39-5A7E-36CF62E7FDFF}"/>
              </a:ext>
            </a:extLst>
          </p:cNvPr>
          <p:cNvSpPr>
            <a:spLocks noGrp="1"/>
          </p:cNvSpPr>
          <p:nvPr>
            <p:ph type="dt" sz="half" idx="10"/>
          </p:nvPr>
        </p:nvSpPr>
        <p:spPr/>
        <p:txBody>
          <a:bodyPr/>
          <a:lstStyle/>
          <a:p>
            <a:fld id="{A4EF4714-E0D3-4ADC-B48E-81686DB0AF6D}" type="datetimeFigureOut">
              <a:rPr lang="zh-CN" altLang="en-US" smtClean="0"/>
              <a:t>2024/12/9</a:t>
            </a:fld>
            <a:endParaRPr lang="zh-CN" altLang="en-US"/>
          </a:p>
        </p:txBody>
      </p:sp>
      <p:sp>
        <p:nvSpPr>
          <p:cNvPr id="6" name="页脚占位符 5">
            <a:extLst>
              <a:ext uri="{FF2B5EF4-FFF2-40B4-BE49-F238E27FC236}">
                <a16:creationId xmlns:a16="http://schemas.microsoft.com/office/drawing/2014/main" id="{974E95EC-5DFC-1F30-E1D7-382F33A537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29E675-A8F7-07C6-C0C9-99139C8BAF87}"/>
              </a:ext>
            </a:extLst>
          </p:cNvPr>
          <p:cNvSpPr>
            <a:spLocks noGrp="1"/>
          </p:cNvSpPr>
          <p:nvPr>
            <p:ph type="sldNum" sz="quarter" idx="12"/>
          </p:nvPr>
        </p:nvSpPr>
        <p:spPr/>
        <p:txBody>
          <a:body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2911973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DEA2A-6BE4-658B-C6E8-4ADCFB3B6F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5D0F1A5-E125-07B2-1407-1B6EC93841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3A30E23-D2FA-70D3-20DE-D15DAE0B6A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5902B88-7CD7-BF5D-27C6-074EB27D51F1}"/>
              </a:ext>
            </a:extLst>
          </p:cNvPr>
          <p:cNvSpPr>
            <a:spLocks noGrp="1"/>
          </p:cNvSpPr>
          <p:nvPr>
            <p:ph type="dt" sz="half" idx="10"/>
          </p:nvPr>
        </p:nvSpPr>
        <p:spPr/>
        <p:txBody>
          <a:bodyPr/>
          <a:lstStyle/>
          <a:p>
            <a:fld id="{A4EF4714-E0D3-4ADC-B48E-81686DB0AF6D}" type="datetimeFigureOut">
              <a:rPr lang="zh-CN" altLang="en-US" smtClean="0"/>
              <a:t>2024/12/9</a:t>
            </a:fld>
            <a:endParaRPr lang="zh-CN" altLang="en-US"/>
          </a:p>
        </p:txBody>
      </p:sp>
      <p:sp>
        <p:nvSpPr>
          <p:cNvPr id="6" name="页脚占位符 5">
            <a:extLst>
              <a:ext uri="{FF2B5EF4-FFF2-40B4-BE49-F238E27FC236}">
                <a16:creationId xmlns:a16="http://schemas.microsoft.com/office/drawing/2014/main" id="{53C36394-A85C-C29D-1444-E4DBC2E866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EB0FE6-CABA-88F4-9264-0BD798033F03}"/>
              </a:ext>
            </a:extLst>
          </p:cNvPr>
          <p:cNvSpPr>
            <a:spLocks noGrp="1"/>
          </p:cNvSpPr>
          <p:nvPr>
            <p:ph type="sldNum" sz="quarter" idx="12"/>
          </p:nvPr>
        </p:nvSpPr>
        <p:spPr/>
        <p:txBody>
          <a:body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3181025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4EAE760-9AA9-8AD5-FBF1-80B6B7A231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582D7A4-9A46-6A4D-CF9E-8EAFCA0123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DA974F-693E-9D8C-F0D9-D3E33E8C8F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EF4714-E0D3-4ADC-B48E-81686DB0AF6D}" type="datetimeFigureOut">
              <a:rPr lang="zh-CN" altLang="en-US" smtClean="0"/>
              <a:t>2024/12/9</a:t>
            </a:fld>
            <a:endParaRPr lang="zh-CN" altLang="en-US"/>
          </a:p>
        </p:txBody>
      </p:sp>
      <p:sp>
        <p:nvSpPr>
          <p:cNvPr id="5" name="页脚占位符 4">
            <a:extLst>
              <a:ext uri="{FF2B5EF4-FFF2-40B4-BE49-F238E27FC236}">
                <a16:creationId xmlns:a16="http://schemas.microsoft.com/office/drawing/2014/main" id="{95DF736C-5F1B-F04F-D112-36CEB2472E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5ED91368-5613-95BE-002C-03A0930D01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753E50-17C2-4182-8E4A-857A137B5014}" type="slidenum">
              <a:rPr lang="zh-CN" altLang="en-US" smtClean="0"/>
              <a:t>‹#›</a:t>
            </a:fld>
            <a:endParaRPr lang="zh-CN" altLang="en-US"/>
          </a:p>
        </p:txBody>
      </p:sp>
    </p:spTree>
    <p:extLst>
      <p:ext uri="{BB962C8B-B14F-4D97-AF65-F5344CB8AC3E}">
        <p14:creationId xmlns:p14="http://schemas.microsoft.com/office/powerpoint/2010/main" val="312408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3" Type="http://schemas.openxmlformats.org/officeDocument/2006/relationships/image" Target="../media/image54.jpeg"/><Relationship Id="rId18" Type="http://schemas.openxmlformats.org/officeDocument/2006/relationships/image" Target="../media/image59.jpeg"/><Relationship Id="rId26" Type="http://schemas.openxmlformats.org/officeDocument/2006/relationships/image" Target="../media/image67.png"/><Relationship Id="rId39" Type="http://schemas.openxmlformats.org/officeDocument/2006/relationships/image" Target="../media/image80.jpeg"/><Relationship Id="rId21" Type="http://schemas.openxmlformats.org/officeDocument/2006/relationships/image" Target="../media/image62.png"/><Relationship Id="rId34" Type="http://schemas.openxmlformats.org/officeDocument/2006/relationships/image" Target="../media/image75.jpeg"/><Relationship Id="rId7" Type="http://schemas.openxmlformats.org/officeDocument/2006/relationships/image" Target="../media/image48.png"/><Relationship Id="rId12" Type="http://schemas.openxmlformats.org/officeDocument/2006/relationships/image" Target="../media/image53.jpeg"/><Relationship Id="rId17" Type="http://schemas.openxmlformats.org/officeDocument/2006/relationships/image" Target="../media/image58.png"/><Relationship Id="rId25" Type="http://schemas.openxmlformats.org/officeDocument/2006/relationships/image" Target="../media/image66.jfif"/><Relationship Id="rId33" Type="http://schemas.openxmlformats.org/officeDocument/2006/relationships/image" Target="../media/image74.jpeg"/><Relationship Id="rId38" Type="http://schemas.openxmlformats.org/officeDocument/2006/relationships/image" Target="../media/image79.jpeg"/><Relationship Id="rId2" Type="http://schemas.openxmlformats.org/officeDocument/2006/relationships/notesSlide" Target="../notesSlides/notesSlide16.xml"/><Relationship Id="rId16" Type="http://schemas.openxmlformats.org/officeDocument/2006/relationships/image" Target="../media/image57.jpe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37" Type="http://schemas.openxmlformats.org/officeDocument/2006/relationships/image" Target="../media/image78.png"/><Relationship Id="rId40" Type="http://schemas.openxmlformats.org/officeDocument/2006/relationships/image" Target="../media/image81.jpe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77.png"/><Relationship Id="rId10" Type="http://schemas.openxmlformats.org/officeDocument/2006/relationships/image" Target="../media/image51.jpeg"/><Relationship Id="rId19" Type="http://schemas.openxmlformats.org/officeDocument/2006/relationships/image" Target="../media/image60.jpeg"/><Relationship Id="rId31" Type="http://schemas.openxmlformats.org/officeDocument/2006/relationships/image" Target="../media/image72.png"/><Relationship Id="rId4" Type="http://schemas.openxmlformats.org/officeDocument/2006/relationships/image" Target="../media/image45.svg"/><Relationship Id="rId9" Type="http://schemas.openxmlformats.org/officeDocument/2006/relationships/image" Target="../media/image50.jpe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 Id="rId8" Type="http://schemas.openxmlformats.org/officeDocument/2006/relationships/image" Target="../media/image49.png"/><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88.GIF"/><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23D4B0-B283-FC35-F6B5-9D979C89D4FD}"/>
              </a:ext>
            </a:extLst>
          </p:cNvPr>
          <p:cNvPicPr>
            <a:picLocks noChangeAspect="1"/>
          </p:cNvPicPr>
          <p:nvPr/>
        </p:nvPicPr>
        <p:blipFill>
          <a:blip r:embed="rId3"/>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56077E1A-27E2-1A41-32FD-446CC5A62FD2}"/>
              </a:ext>
            </a:extLst>
          </p:cNvPr>
          <p:cNvSpPr>
            <a:spLocks noGrp="1"/>
          </p:cNvSpPr>
          <p:nvPr>
            <p:ph type="title"/>
          </p:nvPr>
        </p:nvSpPr>
        <p:spPr>
          <a:xfrm>
            <a:off x="838200" y="271819"/>
            <a:ext cx="10515600" cy="1325563"/>
          </a:xfrm>
        </p:spPr>
        <p:txBody>
          <a:bodyPr/>
          <a:lstStyle/>
          <a:p>
            <a:pPr algn="ctr"/>
            <a:r>
              <a:rPr lang="zh-CN" altLang="en-US" b="1" dirty="0">
                <a:solidFill>
                  <a:schemeClr val="bg1"/>
                </a:solidFill>
                <a:latin typeface="Microsoft YaHei Light" panose="020B0502040204020203" pitchFamily="34" charset="-122"/>
                <a:ea typeface="Microsoft YaHei Light" panose="020B0502040204020203" pitchFamily="34" charset="-122"/>
              </a:rPr>
              <a:t>人工智能漫谈</a:t>
            </a:r>
          </a:p>
        </p:txBody>
      </p:sp>
    </p:spTree>
    <p:extLst>
      <p:ext uri="{BB962C8B-B14F-4D97-AF65-F5344CB8AC3E}">
        <p14:creationId xmlns:p14="http://schemas.microsoft.com/office/powerpoint/2010/main" val="1488804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6311B5C-EA2A-3941-F95C-0097F25AF61F}"/>
              </a:ext>
            </a:extLst>
          </p:cNvPr>
          <p:cNvPicPr>
            <a:picLocks noChangeAspect="1"/>
          </p:cNvPicPr>
          <p:nvPr/>
        </p:nvPicPr>
        <p:blipFill>
          <a:blip r:embed="rId3"/>
          <a:stretch>
            <a:fillRect/>
          </a:stretch>
        </p:blipFill>
        <p:spPr>
          <a:xfrm>
            <a:off x="2562088" y="905147"/>
            <a:ext cx="7067823" cy="4711882"/>
          </a:xfrm>
          <a:prstGeom prst="rect">
            <a:avLst/>
          </a:prstGeom>
        </p:spPr>
      </p:pic>
      <p:sp>
        <p:nvSpPr>
          <p:cNvPr id="5" name="文本框 4">
            <a:extLst>
              <a:ext uri="{FF2B5EF4-FFF2-40B4-BE49-F238E27FC236}">
                <a16:creationId xmlns:a16="http://schemas.microsoft.com/office/drawing/2014/main" id="{0F0FCFD9-1646-D7DA-30F8-E81EB8241E05}"/>
              </a:ext>
            </a:extLst>
          </p:cNvPr>
          <p:cNvSpPr txBox="1"/>
          <p:nvPr/>
        </p:nvSpPr>
        <p:spPr>
          <a:xfrm>
            <a:off x="4184803" y="5629687"/>
            <a:ext cx="3822393" cy="646331"/>
          </a:xfrm>
          <a:prstGeom prst="rect">
            <a:avLst/>
          </a:prstGeom>
          <a:noFill/>
        </p:spPr>
        <p:txBody>
          <a:bodyPr wrap="none" rtlCol="0">
            <a:spAutoFit/>
          </a:bodyPr>
          <a:lstStyle/>
          <a:p>
            <a:pPr algn="ctr"/>
            <a:r>
              <a:rPr lang="en-US" altLang="zh-CN" dirty="0"/>
              <a:t>K.I.T.T.</a:t>
            </a:r>
          </a:p>
          <a:p>
            <a:pPr algn="ctr"/>
            <a:r>
              <a:rPr lang="en-US" altLang="zh-CN" b="0" i="0" dirty="0">
                <a:solidFill>
                  <a:srgbClr val="202122"/>
                </a:solidFill>
                <a:effectLst/>
                <a:latin typeface="Arial" panose="020B0604020202020204" pitchFamily="34" charset="0"/>
              </a:rPr>
              <a:t> </a:t>
            </a:r>
            <a:r>
              <a:rPr lang="en-US" altLang="zh-CN" b="1" i="0" dirty="0">
                <a:solidFill>
                  <a:srgbClr val="202122"/>
                </a:solidFill>
                <a:effectLst/>
                <a:latin typeface="Arial" panose="020B0604020202020204" pitchFamily="34" charset="0"/>
              </a:rPr>
              <a:t>Knight Industries Two Thousand</a:t>
            </a:r>
            <a:endParaRPr lang="zh-CN" altLang="en-US" dirty="0"/>
          </a:p>
        </p:txBody>
      </p:sp>
    </p:spTree>
    <p:extLst>
      <p:ext uri="{BB962C8B-B14F-4D97-AF65-F5344CB8AC3E}">
        <p14:creationId xmlns:p14="http://schemas.microsoft.com/office/powerpoint/2010/main" val="347208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27F3DEB-2431-9AB3-CB90-A7CFB274A375}"/>
              </a:ext>
            </a:extLst>
          </p:cNvPr>
          <p:cNvPicPr>
            <a:picLocks noChangeAspect="1"/>
          </p:cNvPicPr>
          <p:nvPr/>
        </p:nvPicPr>
        <p:blipFill>
          <a:blip r:embed="rId3"/>
          <a:stretch>
            <a:fillRect/>
          </a:stretch>
        </p:blipFill>
        <p:spPr>
          <a:xfrm>
            <a:off x="2050207" y="1384430"/>
            <a:ext cx="2381250" cy="2857500"/>
          </a:xfrm>
          <a:prstGeom prst="rect">
            <a:avLst/>
          </a:prstGeom>
        </p:spPr>
      </p:pic>
      <p:pic>
        <p:nvPicPr>
          <p:cNvPr id="5" name="图片 4">
            <a:extLst>
              <a:ext uri="{FF2B5EF4-FFF2-40B4-BE49-F238E27FC236}">
                <a16:creationId xmlns:a16="http://schemas.microsoft.com/office/drawing/2014/main" id="{5B475AB4-2C0C-5ABF-1995-A3E9F71D5BFF}"/>
              </a:ext>
            </a:extLst>
          </p:cNvPr>
          <p:cNvPicPr>
            <a:picLocks noChangeAspect="1"/>
          </p:cNvPicPr>
          <p:nvPr/>
        </p:nvPicPr>
        <p:blipFill>
          <a:blip r:embed="rId4"/>
          <a:stretch>
            <a:fillRect/>
          </a:stretch>
        </p:blipFill>
        <p:spPr>
          <a:xfrm>
            <a:off x="8236803" y="1382651"/>
            <a:ext cx="1904990" cy="2855721"/>
          </a:xfrm>
          <a:prstGeom prst="rect">
            <a:avLst/>
          </a:prstGeom>
        </p:spPr>
      </p:pic>
      <p:pic>
        <p:nvPicPr>
          <p:cNvPr id="6" name="图片 5">
            <a:extLst>
              <a:ext uri="{FF2B5EF4-FFF2-40B4-BE49-F238E27FC236}">
                <a16:creationId xmlns:a16="http://schemas.microsoft.com/office/drawing/2014/main" id="{E4D59FF9-A6E4-8124-F7C2-9858BF17565B}"/>
              </a:ext>
            </a:extLst>
          </p:cNvPr>
          <p:cNvPicPr>
            <a:picLocks noChangeAspect="1"/>
          </p:cNvPicPr>
          <p:nvPr/>
        </p:nvPicPr>
        <p:blipFill>
          <a:blip r:embed="rId5"/>
          <a:stretch>
            <a:fillRect/>
          </a:stretch>
        </p:blipFill>
        <p:spPr>
          <a:xfrm>
            <a:off x="4691944" y="1697442"/>
            <a:ext cx="3327335" cy="800245"/>
          </a:xfrm>
          <a:prstGeom prst="rect">
            <a:avLst/>
          </a:prstGeom>
        </p:spPr>
      </p:pic>
      <p:pic>
        <p:nvPicPr>
          <p:cNvPr id="7" name="图片 6">
            <a:extLst>
              <a:ext uri="{FF2B5EF4-FFF2-40B4-BE49-F238E27FC236}">
                <a16:creationId xmlns:a16="http://schemas.microsoft.com/office/drawing/2014/main" id="{7768BB8E-E5B7-20DE-9A46-CCBBF65B6A66}"/>
              </a:ext>
            </a:extLst>
          </p:cNvPr>
          <p:cNvPicPr>
            <a:picLocks noChangeAspect="1"/>
          </p:cNvPicPr>
          <p:nvPr/>
        </p:nvPicPr>
        <p:blipFill>
          <a:blip r:embed="rId6"/>
          <a:stretch>
            <a:fillRect/>
          </a:stretch>
        </p:blipFill>
        <p:spPr>
          <a:xfrm>
            <a:off x="5523832" y="2810511"/>
            <a:ext cx="1620596" cy="1605224"/>
          </a:xfrm>
          <a:prstGeom prst="rect">
            <a:avLst/>
          </a:prstGeom>
        </p:spPr>
      </p:pic>
    </p:spTree>
    <p:extLst>
      <p:ext uri="{BB962C8B-B14F-4D97-AF65-F5344CB8AC3E}">
        <p14:creationId xmlns:p14="http://schemas.microsoft.com/office/powerpoint/2010/main" val="2552250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D7742B5-B370-5593-A363-46F466CB225F}"/>
              </a:ext>
            </a:extLst>
          </p:cNvPr>
          <p:cNvPicPr>
            <a:picLocks noChangeAspect="1"/>
          </p:cNvPicPr>
          <p:nvPr/>
        </p:nvPicPr>
        <p:blipFill>
          <a:blip r:embed="rId3"/>
          <a:stretch>
            <a:fillRect/>
          </a:stretch>
        </p:blipFill>
        <p:spPr>
          <a:xfrm>
            <a:off x="206150" y="672095"/>
            <a:ext cx="5579124" cy="2789562"/>
          </a:xfrm>
          <a:prstGeom prst="rect">
            <a:avLst/>
          </a:prstGeom>
        </p:spPr>
      </p:pic>
      <p:pic>
        <p:nvPicPr>
          <p:cNvPr id="5" name="图片 4">
            <a:extLst>
              <a:ext uri="{FF2B5EF4-FFF2-40B4-BE49-F238E27FC236}">
                <a16:creationId xmlns:a16="http://schemas.microsoft.com/office/drawing/2014/main" id="{45AE4887-A602-0F23-FC50-D81E24DFCB56}"/>
              </a:ext>
            </a:extLst>
          </p:cNvPr>
          <p:cNvPicPr>
            <a:picLocks noChangeAspect="1"/>
          </p:cNvPicPr>
          <p:nvPr/>
        </p:nvPicPr>
        <p:blipFill>
          <a:blip r:embed="rId4"/>
          <a:srcRect l="32869" r="33608"/>
          <a:stretch/>
        </p:blipFill>
        <p:spPr>
          <a:xfrm>
            <a:off x="9659416" y="685800"/>
            <a:ext cx="2326434" cy="5551714"/>
          </a:xfrm>
          <a:prstGeom prst="rect">
            <a:avLst/>
          </a:prstGeom>
        </p:spPr>
      </p:pic>
      <p:pic>
        <p:nvPicPr>
          <p:cNvPr id="6" name="图片 5">
            <a:extLst>
              <a:ext uri="{FF2B5EF4-FFF2-40B4-BE49-F238E27FC236}">
                <a16:creationId xmlns:a16="http://schemas.microsoft.com/office/drawing/2014/main" id="{434F8896-ACDD-CB50-44C4-B59EECD064DC}"/>
              </a:ext>
            </a:extLst>
          </p:cNvPr>
          <p:cNvPicPr>
            <a:picLocks noChangeAspect="1"/>
          </p:cNvPicPr>
          <p:nvPr/>
        </p:nvPicPr>
        <p:blipFill>
          <a:blip r:embed="rId5"/>
          <a:srcRect l="17008" r="24262" b="19048"/>
          <a:stretch/>
        </p:blipFill>
        <p:spPr>
          <a:xfrm>
            <a:off x="6406728" y="685800"/>
            <a:ext cx="2799183" cy="5551714"/>
          </a:xfrm>
          <a:prstGeom prst="rect">
            <a:avLst/>
          </a:prstGeom>
        </p:spPr>
      </p:pic>
      <p:pic>
        <p:nvPicPr>
          <p:cNvPr id="7" name="图片 6">
            <a:extLst>
              <a:ext uri="{FF2B5EF4-FFF2-40B4-BE49-F238E27FC236}">
                <a16:creationId xmlns:a16="http://schemas.microsoft.com/office/drawing/2014/main" id="{14E98AEB-1C8B-BB22-53D6-4E0815556FB8}"/>
              </a:ext>
            </a:extLst>
          </p:cNvPr>
          <p:cNvPicPr>
            <a:picLocks noChangeAspect="1"/>
          </p:cNvPicPr>
          <p:nvPr/>
        </p:nvPicPr>
        <p:blipFill>
          <a:blip r:embed="rId6"/>
          <a:stretch>
            <a:fillRect/>
          </a:stretch>
        </p:blipFill>
        <p:spPr>
          <a:xfrm>
            <a:off x="392179" y="3641270"/>
            <a:ext cx="5187820" cy="2918149"/>
          </a:xfrm>
          <a:prstGeom prst="rect">
            <a:avLst/>
          </a:prstGeom>
        </p:spPr>
      </p:pic>
    </p:spTree>
    <p:extLst>
      <p:ext uri="{BB962C8B-B14F-4D97-AF65-F5344CB8AC3E}">
        <p14:creationId xmlns:p14="http://schemas.microsoft.com/office/powerpoint/2010/main" val="66290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924E818-92F0-363D-66A9-75D241B9D6CD}"/>
              </a:ext>
            </a:extLst>
          </p:cNvPr>
          <p:cNvPicPr>
            <a:picLocks noChangeAspect="1"/>
          </p:cNvPicPr>
          <p:nvPr/>
        </p:nvPicPr>
        <p:blipFill>
          <a:blip r:embed="rId3"/>
          <a:stretch>
            <a:fillRect/>
          </a:stretch>
        </p:blipFill>
        <p:spPr>
          <a:xfrm>
            <a:off x="371475" y="228600"/>
            <a:ext cx="5724525" cy="3200400"/>
          </a:xfrm>
          <a:prstGeom prst="rect">
            <a:avLst/>
          </a:prstGeom>
        </p:spPr>
      </p:pic>
      <p:pic>
        <p:nvPicPr>
          <p:cNvPr id="5" name="图片 4">
            <a:extLst>
              <a:ext uri="{FF2B5EF4-FFF2-40B4-BE49-F238E27FC236}">
                <a16:creationId xmlns:a16="http://schemas.microsoft.com/office/drawing/2014/main" id="{000E99EC-4BB2-140A-A70F-614EDBDCB598}"/>
              </a:ext>
            </a:extLst>
          </p:cNvPr>
          <p:cNvPicPr>
            <a:picLocks noChangeAspect="1"/>
          </p:cNvPicPr>
          <p:nvPr/>
        </p:nvPicPr>
        <p:blipFill>
          <a:blip r:embed="rId4"/>
          <a:stretch>
            <a:fillRect/>
          </a:stretch>
        </p:blipFill>
        <p:spPr>
          <a:xfrm>
            <a:off x="371475" y="3713470"/>
            <a:ext cx="5724525" cy="2915930"/>
          </a:xfrm>
          <a:prstGeom prst="rect">
            <a:avLst/>
          </a:prstGeom>
        </p:spPr>
      </p:pic>
      <p:pic>
        <p:nvPicPr>
          <p:cNvPr id="6" name="图片 5">
            <a:extLst>
              <a:ext uri="{FF2B5EF4-FFF2-40B4-BE49-F238E27FC236}">
                <a16:creationId xmlns:a16="http://schemas.microsoft.com/office/drawing/2014/main" id="{850601CD-B9D9-DBD7-ABA7-F8C6B5B17E2E}"/>
              </a:ext>
            </a:extLst>
          </p:cNvPr>
          <p:cNvPicPr>
            <a:picLocks noChangeAspect="1"/>
          </p:cNvPicPr>
          <p:nvPr/>
        </p:nvPicPr>
        <p:blipFill>
          <a:blip r:embed="rId5"/>
          <a:stretch>
            <a:fillRect/>
          </a:stretch>
        </p:blipFill>
        <p:spPr>
          <a:xfrm>
            <a:off x="6805709" y="228599"/>
            <a:ext cx="4831179" cy="3200401"/>
          </a:xfrm>
          <a:prstGeom prst="rect">
            <a:avLst/>
          </a:prstGeom>
        </p:spPr>
      </p:pic>
      <p:pic>
        <p:nvPicPr>
          <p:cNvPr id="7" name="图片 6">
            <a:extLst>
              <a:ext uri="{FF2B5EF4-FFF2-40B4-BE49-F238E27FC236}">
                <a16:creationId xmlns:a16="http://schemas.microsoft.com/office/drawing/2014/main" id="{8BB04D60-FA73-2A27-7F97-5AEC7A7B984A}"/>
              </a:ext>
            </a:extLst>
          </p:cNvPr>
          <p:cNvPicPr>
            <a:picLocks noChangeAspect="1"/>
          </p:cNvPicPr>
          <p:nvPr/>
        </p:nvPicPr>
        <p:blipFill>
          <a:blip r:embed="rId6"/>
          <a:stretch>
            <a:fillRect/>
          </a:stretch>
        </p:blipFill>
        <p:spPr>
          <a:xfrm>
            <a:off x="7029645" y="3712449"/>
            <a:ext cx="4372364" cy="2914909"/>
          </a:xfrm>
          <a:prstGeom prst="rect">
            <a:avLst/>
          </a:prstGeom>
        </p:spPr>
      </p:pic>
    </p:spTree>
    <p:extLst>
      <p:ext uri="{BB962C8B-B14F-4D97-AF65-F5344CB8AC3E}">
        <p14:creationId xmlns:p14="http://schemas.microsoft.com/office/powerpoint/2010/main" val="1331026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7156051-E088-B2A5-0D9E-47EB3A17D4AD}"/>
              </a:ext>
            </a:extLst>
          </p:cNvPr>
          <p:cNvPicPr>
            <a:picLocks noChangeAspect="1"/>
          </p:cNvPicPr>
          <p:nvPr/>
        </p:nvPicPr>
        <p:blipFill>
          <a:blip r:embed="rId3"/>
          <a:stretch>
            <a:fillRect/>
          </a:stretch>
        </p:blipFill>
        <p:spPr>
          <a:xfrm>
            <a:off x="1912204" y="1027059"/>
            <a:ext cx="5246209" cy="2203408"/>
          </a:xfrm>
          <a:prstGeom prst="rect">
            <a:avLst/>
          </a:prstGeom>
        </p:spPr>
      </p:pic>
      <p:pic>
        <p:nvPicPr>
          <p:cNvPr id="4" name="图片 3">
            <a:extLst>
              <a:ext uri="{FF2B5EF4-FFF2-40B4-BE49-F238E27FC236}">
                <a16:creationId xmlns:a16="http://schemas.microsoft.com/office/drawing/2014/main" id="{B953886B-8C46-1B2E-129E-DB71648645B2}"/>
              </a:ext>
            </a:extLst>
          </p:cNvPr>
          <p:cNvPicPr>
            <a:picLocks noChangeAspect="1"/>
          </p:cNvPicPr>
          <p:nvPr/>
        </p:nvPicPr>
        <p:blipFill>
          <a:blip r:embed="rId4"/>
          <a:stretch>
            <a:fillRect/>
          </a:stretch>
        </p:blipFill>
        <p:spPr>
          <a:xfrm>
            <a:off x="904976" y="1377834"/>
            <a:ext cx="1313861" cy="1313861"/>
          </a:xfrm>
          <a:prstGeom prst="rect">
            <a:avLst/>
          </a:prstGeom>
        </p:spPr>
      </p:pic>
      <p:pic>
        <p:nvPicPr>
          <p:cNvPr id="5" name="图片 4">
            <a:extLst>
              <a:ext uri="{FF2B5EF4-FFF2-40B4-BE49-F238E27FC236}">
                <a16:creationId xmlns:a16="http://schemas.microsoft.com/office/drawing/2014/main" id="{CDE6FF76-241D-3348-1758-734C07B08BF8}"/>
              </a:ext>
            </a:extLst>
          </p:cNvPr>
          <p:cNvPicPr>
            <a:picLocks noChangeAspect="1"/>
          </p:cNvPicPr>
          <p:nvPr/>
        </p:nvPicPr>
        <p:blipFill>
          <a:blip r:embed="rId5"/>
          <a:stretch>
            <a:fillRect/>
          </a:stretch>
        </p:blipFill>
        <p:spPr>
          <a:xfrm>
            <a:off x="6400563" y="3928765"/>
            <a:ext cx="5660627" cy="2430047"/>
          </a:xfrm>
          <a:prstGeom prst="rect">
            <a:avLst/>
          </a:prstGeom>
        </p:spPr>
      </p:pic>
      <p:pic>
        <p:nvPicPr>
          <p:cNvPr id="6" name="图片 5">
            <a:extLst>
              <a:ext uri="{FF2B5EF4-FFF2-40B4-BE49-F238E27FC236}">
                <a16:creationId xmlns:a16="http://schemas.microsoft.com/office/drawing/2014/main" id="{41E1EE5C-B64C-5DF5-5CA0-8FE7067E707C}"/>
              </a:ext>
            </a:extLst>
          </p:cNvPr>
          <p:cNvPicPr>
            <a:picLocks noChangeAspect="1"/>
          </p:cNvPicPr>
          <p:nvPr/>
        </p:nvPicPr>
        <p:blipFill>
          <a:blip r:embed="rId6"/>
          <a:stretch>
            <a:fillRect/>
          </a:stretch>
        </p:blipFill>
        <p:spPr>
          <a:xfrm>
            <a:off x="6851779" y="499188"/>
            <a:ext cx="4699517" cy="2637281"/>
          </a:xfrm>
          <a:prstGeom prst="rect">
            <a:avLst/>
          </a:prstGeom>
        </p:spPr>
      </p:pic>
      <p:pic>
        <p:nvPicPr>
          <p:cNvPr id="8" name="图片 7">
            <a:extLst>
              <a:ext uri="{FF2B5EF4-FFF2-40B4-BE49-F238E27FC236}">
                <a16:creationId xmlns:a16="http://schemas.microsoft.com/office/drawing/2014/main" id="{D601B3FB-9C54-4548-174E-7B05B33C1803}"/>
              </a:ext>
            </a:extLst>
          </p:cNvPr>
          <p:cNvPicPr>
            <a:picLocks noChangeAspect="1"/>
          </p:cNvPicPr>
          <p:nvPr/>
        </p:nvPicPr>
        <p:blipFill>
          <a:blip r:embed="rId7"/>
          <a:stretch>
            <a:fillRect/>
          </a:stretch>
        </p:blipFill>
        <p:spPr>
          <a:xfrm>
            <a:off x="1561907" y="3928765"/>
            <a:ext cx="3854304" cy="2430047"/>
          </a:xfrm>
          <a:prstGeom prst="rect">
            <a:avLst/>
          </a:prstGeom>
        </p:spPr>
      </p:pic>
    </p:spTree>
    <p:extLst>
      <p:ext uri="{BB962C8B-B14F-4D97-AF65-F5344CB8AC3E}">
        <p14:creationId xmlns:p14="http://schemas.microsoft.com/office/powerpoint/2010/main" val="3243737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CA864F8-33C9-111C-7018-F2443906063F}"/>
              </a:ext>
            </a:extLst>
          </p:cNvPr>
          <p:cNvPicPr>
            <a:picLocks noChangeAspect="1"/>
          </p:cNvPicPr>
          <p:nvPr/>
        </p:nvPicPr>
        <p:blipFill>
          <a:blip r:embed="rId3"/>
          <a:stretch>
            <a:fillRect/>
          </a:stretch>
        </p:blipFill>
        <p:spPr>
          <a:xfrm>
            <a:off x="610812" y="373223"/>
            <a:ext cx="3456891" cy="6111551"/>
          </a:xfrm>
          <a:prstGeom prst="rect">
            <a:avLst/>
          </a:prstGeom>
        </p:spPr>
      </p:pic>
      <p:pic>
        <p:nvPicPr>
          <p:cNvPr id="5" name="图片 4">
            <a:extLst>
              <a:ext uri="{FF2B5EF4-FFF2-40B4-BE49-F238E27FC236}">
                <a16:creationId xmlns:a16="http://schemas.microsoft.com/office/drawing/2014/main" id="{5190917A-F9AF-BA48-76D1-6801AD4F8850}"/>
              </a:ext>
            </a:extLst>
          </p:cNvPr>
          <p:cNvPicPr>
            <a:picLocks noChangeAspect="1"/>
          </p:cNvPicPr>
          <p:nvPr/>
        </p:nvPicPr>
        <p:blipFill>
          <a:blip r:embed="rId4"/>
          <a:stretch>
            <a:fillRect/>
          </a:stretch>
        </p:blipFill>
        <p:spPr>
          <a:xfrm>
            <a:off x="4697270" y="1492898"/>
            <a:ext cx="6883918" cy="3872204"/>
          </a:xfrm>
          <a:prstGeom prst="rect">
            <a:avLst/>
          </a:prstGeom>
        </p:spPr>
      </p:pic>
    </p:spTree>
    <p:extLst>
      <p:ext uri="{BB962C8B-B14F-4D97-AF65-F5344CB8AC3E}">
        <p14:creationId xmlns:p14="http://schemas.microsoft.com/office/powerpoint/2010/main" val="51190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8D52A8-81C5-A0FA-235B-7E38CE150723}"/>
              </a:ext>
            </a:extLst>
          </p:cNvPr>
          <p:cNvPicPr>
            <a:picLocks noChangeAspect="1"/>
          </p:cNvPicPr>
          <p:nvPr/>
        </p:nvPicPr>
        <p:blipFill>
          <a:blip r:embed="rId3"/>
          <a:stretch>
            <a:fillRect/>
          </a:stretch>
        </p:blipFill>
        <p:spPr>
          <a:xfrm>
            <a:off x="1739089" y="620612"/>
            <a:ext cx="3070355" cy="5458408"/>
          </a:xfrm>
          <a:prstGeom prst="rect">
            <a:avLst/>
          </a:prstGeom>
        </p:spPr>
      </p:pic>
      <p:pic>
        <p:nvPicPr>
          <p:cNvPr id="5" name="图片 4">
            <a:extLst>
              <a:ext uri="{FF2B5EF4-FFF2-40B4-BE49-F238E27FC236}">
                <a16:creationId xmlns:a16="http://schemas.microsoft.com/office/drawing/2014/main" id="{C12EE2D9-D10D-4AFA-65D6-B3477EA9AD4D}"/>
              </a:ext>
            </a:extLst>
          </p:cNvPr>
          <p:cNvPicPr>
            <a:picLocks noChangeAspect="1"/>
          </p:cNvPicPr>
          <p:nvPr/>
        </p:nvPicPr>
        <p:blipFill>
          <a:blip r:embed="rId4"/>
          <a:stretch>
            <a:fillRect/>
          </a:stretch>
        </p:blipFill>
        <p:spPr>
          <a:xfrm>
            <a:off x="6787049" y="438246"/>
            <a:ext cx="4514850" cy="2771775"/>
          </a:xfrm>
          <a:prstGeom prst="rect">
            <a:avLst/>
          </a:prstGeom>
        </p:spPr>
      </p:pic>
      <p:pic>
        <p:nvPicPr>
          <p:cNvPr id="6" name="图片 5">
            <a:extLst>
              <a:ext uri="{FF2B5EF4-FFF2-40B4-BE49-F238E27FC236}">
                <a16:creationId xmlns:a16="http://schemas.microsoft.com/office/drawing/2014/main" id="{A944817B-537D-12D5-676E-0CE9A1740DDB}"/>
              </a:ext>
            </a:extLst>
          </p:cNvPr>
          <p:cNvPicPr>
            <a:picLocks noChangeAspect="1"/>
          </p:cNvPicPr>
          <p:nvPr/>
        </p:nvPicPr>
        <p:blipFill>
          <a:blip r:embed="rId5"/>
          <a:stretch>
            <a:fillRect/>
          </a:stretch>
        </p:blipFill>
        <p:spPr>
          <a:xfrm>
            <a:off x="6787049" y="3647980"/>
            <a:ext cx="4514850" cy="2546838"/>
          </a:xfrm>
          <a:prstGeom prst="rect">
            <a:avLst/>
          </a:prstGeom>
        </p:spPr>
      </p:pic>
    </p:spTree>
    <p:extLst>
      <p:ext uri="{BB962C8B-B14F-4D97-AF65-F5344CB8AC3E}">
        <p14:creationId xmlns:p14="http://schemas.microsoft.com/office/powerpoint/2010/main" val="777216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4F8030D-3BEE-4D94-49D1-86BD3D7FE5CE}"/>
              </a:ext>
            </a:extLst>
          </p:cNvPr>
          <p:cNvPicPr>
            <a:picLocks noChangeAspect="1"/>
          </p:cNvPicPr>
          <p:nvPr/>
        </p:nvPicPr>
        <p:blipFill>
          <a:blip r:embed="rId3"/>
          <a:stretch>
            <a:fillRect/>
          </a:stretch>
        </p:blipFill>
        <p:spPr>
          <a:xfrm>
            <a:off x="3474493" y="4651057"/>
            <a:ext cx="5243014" cy="2206943"/>
          </a:xfrm>
          <a:prstGeom prst="rect">
            <a:avLst/>
          </a:prstGeom>
        </p:spPr>
      </p:pic>
      <p:pic>
        <p:nvPicPr>
          <p:cNvPr id="5" name="图片 4">
            <a:extLst>
              <a:ext uri="{FF2B5EF4-FFF2-40B4-BE49-F238E27FC236}">
                <a16:creationId xmlns:a16="http://schemas.microsoft.com/office/drawing/2014/main" id="{79B97156-CDCF-AB91-AE77-03C2E4DAECCA}"/>
              </a:ext>
            </a:extLst>
          </p:cNvPr>
          <p:cNvPicPr>
            <a:picLocks noChangeAspect="1"/>
          </p:cNvPicPr>
          <p:nvPr/>
        </p:nvPicPr>
        <p:blipFill>
          <a:blip r:embed="rId4"/>
          <a:stretch>
            <a:fillRect/>
          </a:stretch>
        </p:blipFill>
        <p:spPr>
          <a:xfrm>
            <a:off x="0" y="0"/>
            <a:ext cx="12192000" cy="4414010"/>
          </a:xfrm>
          <a:prstGeom prst="rect">
            <a:avLst/>
          </a:prstGeom>
        </p:spPr>
      </p:pic>
      <p:pic>
        <p:nvPicPr>
          <p:cNvPr id="7" name="图片 6">
            <a:extLst>
              <a:ext uri="{FF2B5EF4-FFF2-40B4-BE49-F238E27FC236}">
                <a16:creationId xmlns:a16="http://schemas.microsoft.com/office/drawing/2014/main" id="{F289AF34-1B51-3247-84FE-5D388F23B51B}"/>
              </a:ext>
            </a:extLst>
          </p:cNvPr>
          <p:cNvPicPr>
            <a:picLocks noChangeAspect="1"/>
          </p:cNvPicPr>
          <p:nvPr/>
        </p:nvPicPr>
        <p:blipFill>
          <a:blip r:embed="rId5"/>
          <a:stretch>
            <a:fillRect/>
          </a:stretch>
        </p:blipFill>
        <p:spPr>
          <a:xfrm>
            <a:off x="7510559" y="4651057"/>
            <a:ext cx="4488608" cy="2075110"/>
          </a:xfrm>
          <a:prstGeom prst="rect">
            <a:avLst/>
          </a:prstGeom>
        </p:spPr>
      </p:pic>
      <p:pic>
        <p:nvPicPr>
          <p:cNvPr id="9" name="图片 8">
            <a:extLst>
              <a:ext uri="{FF2B5EF4-FFF2-40B4-BE49-F238E27FC236}">
                <a16:creationId xmlns:a16="http://schemas.microsoft.com/office/drawing/2014/main" id="{DCB5DCE1-03C4-4296-A269-46C7B1D8A875}"/>
              </a:ext>
            </a:extLst>
          </p:cNvPr>
          <p:cNvPicPr>
            <a:picLocks noChangeAspect="1"/>
          </p:cNvPicPr>
          <p:nvPr/>
        </p:nvPicPr>
        <p:blipFill>
          <a:blip r:embed="rId6"/>
          <a:stretch>
            <a:fillRect/>
          </a:stretch>
        </p:blipFill>
        <p:spPr>
          <a:xfrm>
            <a:off x="192833" y="4926563"/>
            <a:ext cx="4220048" cy="1519685"/>
          </a:xfrm>
          <a:prstGeom prst="rect">
            <a:avLst/>
          </a:prstGeom>
        </p:spPr>
      </p:pic>
    </p:spTree>
    <p:extLst>
      <p:ext uri="{BB962C8B-B14F-4D97-AF65-F5344CB8AC3E}">
        <p14:creationId xmlns:p14="http://schemas.microsoft.com/office/powerpoint/2010/main" val="2902296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手机屏幕截图&#10;&#10;中度可信度描述已自动生成">
            <a:extLst>
              <a:ext uri="{FF2B5EF4-FFF2-40B4-BE49-F238E27FC236}">
                <a16:creationId xmlns:a16="http://schemas.microsoft.com/office/drawing/2014/main" id="{2EB662A4-5AA2-B59A-C4BD-71BD4AA45185}"/>
              </a:ext>
            </a:extLst>
          </p:cNvPr>
          <p:cNvPicPr>
            <a:picLocks noChangeAspect="1"/>
          </p:cNvPicPr>
          <p:nvPr/>
        </p:nvPicPr>
        <p:blipFill>
          <a:blip r:embed="rId3"/>
          <a:stretch>
            <a:fillRect/>
          </a:stretch>
        </p:blipFill>
        <p:spPr>
          <a:xfrm>
            <a:off x="786979" y="1595632"/>
            <a:ext cx="5019675" cy="904875"/>
          </a:xfrm>
          <a:prstGeom prst="rect">
            <a:avLst/>
          </a:prstGeom>
        </p:spPr>
      </p:pic>
      <p:pic>
        <p:nvPicPr>
          <p:cNvPr id="5" name="图片 4">
            <a:extLst>
              <a:ext uri="{FF2B5EF4-FFF2-40B4-BE49-F238E27FC236}">
                <a16:creationId xmlns:a16="http://schemas.microsoft.com/office/drawing/2014/main" id="{F1998876-990D-DA44-4749-E378898B13FC}"/>
              </a:ext>
            </a:extLst>
          </p:cNvPr>
          <p:cNvPicPr>
            <a:picLocks noChangeAspect="1"/>
          </p:cNvPicPr>
          <p:nvPr/>
        </p:nvPicPr>
        <p:blipFill>
          <a:blip r:embed="rId4"/>
          <a:stretch>
            <a:fillRect/>
          </a:stretch>
        </p:blipFill>
        <p:spPr>
          <a:xfrm>
            <a:off x="1220366" y="4334167"/>
            <a:ext cx="4152900" cy="1104900"/>
          </a:xfrm>
          <a:prstGeom prst="rect">
            <a:avLst/>
          </a:prstGeom>
        </p:spPr>
      </p:pic>
      <p:pic>
        <p:nvPicPr>
          <p:cNvPr id="6" name="图片 5">
            <a:extLst>
              <a:ext uri="{FF2B5EF4-FFF2-40B4-BE49-F238E27FC236}">
                <a16:creationId xmlns:a16="http://schemas.microsoft.com/office/drawing/2014/main" id="{14DCAAA3-9DF7-F072-ADB9-4D7BAFD811D7}"/>
              </a:ext>
            </a:extLst>
          </p:cNvPr>
          <p:cNvPicPr>
            <a:picLocks noChangeAspect="1"/>
          </p:cNvPicPr>
          <p:nvPr/>
        </p:nvPicPr>
        <p:blipFill>
          <a:blip r:embed="rId5"/>
          <a:stretch>
            <a:fillRect/>
          </a:stretch>
        </p:blipFill>
        <p:spPr>
          <a:xfrm>
            <a:off x="8122201" y="2357437"/>
            <a:ext cx="2143125" cy="2143125"/>
          </a:xfrm>
          <a:prstGeom prst="rect">
            <a:avLst/>
          </a:prstGeom>
        </p:spPr>
      </p:pic>
    </p:spTree>
    <p:extLst>
      <p:ext uri="{BB962C8B-B14F-4D97-AF65-F5344CB8AC3E}">
        <p14:creationId xmlns:p14="http://schemas.microsoft.com/office/powerpoint/2010/main" val="2204422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99E677E-38E6-769E-52AE-61FE05923FE7}"/>
              </a:ext>
            </a:extLst>
          </p:cNvPr>
          <p:cNvSpPr/>
          <p:nvPr/>
        </p:nvSpPr>
        <p:spPr>
          <a:xfrm>
            <a:off x="82808" y="1613706"/>
            <a:ext cx="11860306" cy="2921867"/>
          </a:xfrm>
          <a:prstGeom prst="rect">
            <a:avLst/>
          </a:prstGeom>
          <a:gradFill>
            <a:gsLst>
              <a:gs pos="0">
                <a:srgbClr val="EEEEEE"/>
              </a:gs>
              <a:gs pos="16000">
                <a:srgbClr val="7F7F7F">
                  <a:lumMod val="97000"/>
                  <a:lumOff val="3000"/>
                </a:srgbClr>
              </a:gs>
              <a:gs pos="9000">
                <a:schemeClr val="tx1">
                  <a:lumMod val="34000"/>
                  <a:lumOff val="66000"/>
                </a:schemeClr>
              </a:gs>
              <a:gs pos="89000">
                <a:schemeClr val="tx1">
                  <a:lumMod val="50000"/>
                  <a:lumOff val="50000"/>
                </a:schemeClr>
              </a:gs>
              <a:gs pos="54000">
                <a:schemeClr val="tx1">
                  <a:lumMod val="50000"/>
                  <a:lumOff val="50000"/>
                </a:schemeClr>
              </a:gs>
              <a:gs pos="100000">
                <a:srgbClr val="EEEEEE"/>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291032F5-8E9F-AAFA-3ABD-D29BFA43672B}"/>
              </a:ext>
            </a:extLst>
          </p:cNvPr>
          <p:cNvGrpSpPr/>
          <p:nvPr/>
        </p:nvGrpSpPr>
        <p:grpSpPr>
          <a:xfrm>
            <a:off x="906063" y="1719971"/>
            <a:ext cx="9421200" cy="2790559"/>
            <a:chOff x="906063" y="1379313"/>
            <a:chExt cx="9421200" cy="2790559"/>
          </a:xfrm>
        </p:grpSpPr>
        <p:pic>
          <p:nvPicPr>
            <p:cNvPr id="6" name="图形 5">
              <a:extLst>
                <a:ext uri="{FF2B5EF4-FFF2-40B4-BE49-F238E27FC236}">
                  <a16:creationId xmlns:a16="http://schemas.microsoft.com/office/drawing/2014/main" id="{A3B7D818-CE18-3866-1E55-FC83BAA004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5403" y="2481750"/>
              <a:ext cx="1108879" cy="1086866"/>
            </a:xfrm>
            <a:prstGeom prst="flowChartConnector">
              <a:avLst/>
            </a:prstGeom>
          </p:spPr>
        </p:pic>
        <p:pic>
          <p:nvPicPr>
            <p:cNvPr id="7" name="图片 6" descr="徽标, 公司名称&#10;&#10;描述已自动生成">
              <a:extLst>
                <a:ext uri="{FF2B5EF4-FFF2-40B4-BE49-F238E27FC236}">
                  <a16:creationId xmlns:a16="http://schemas.microsoft.com/office/drawing/2014/main" id="{8B9F653F-3C57-77DE-1C61-05038B73F2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667" r="16667"/>
            <a:stretch/>
          </p:blipFill>
          <p:spPr>
            <a:xfrm>
              <a:off x="5313279" y="1466484"/>
              <a:ext cx="940483" cy="921813"/>
            </a:xfrm>
            <a:prstGeom prst="flowChartConnector">
              <a:avLst/>
            </a:prstGeom>
          </p:spPr>
        </p:pic>
        <p:pic>
          <p:nvPicPr>
            <p:cNvPr id="8" name="图片 7" descr="徽标, 公司名称&#10;&#10;描述已自动生成">
              <a:extLst>
                <a:ext uri="{FF2B5EF4-FFF2-40B4-BE49-F238E27FC236}">
                  <a16:creationId xmlns:a16="http://schemas.microsoft.com/office/drawing/2014/main" id="{12842329-FF3E-99B3-7C7D-6DF70273F62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590" t="14123" r="21261" b="11857"/>
            <a:stretch/>
          </p:blipFill>
          <p:spPr>
            <a:xfrm>
              <a:off x="1794939" y="3233107"/>
              <a:ext cx="847001" cy="851139"/>
            </a:xfrm>
            <a:prstGeom prst="flowChartConnector">
              <a:avLst/>
            </a:prstGeom>
          </p:spPr>
        </p:pic>
        <p:pic>
          <p:nvPicPr>
            <p:cNvPr id="9" name="图片 8">
              <a:extLst>
                <a:ext uri="{FF2B5EF4-FFF2-40B4-BE49-F238E27FC236}">
                  <a16:creationId xmlns:a16="http://schemas.microsoft.com/office/drawing/2014/main" id="{2840C38A-F049-77B1-B88A-C6E1C3E3D43C}"/>
                </a:ext>
              </a:extLst>
            </p:cNvPr>
            <p:cNvPicPr>
              <a:picLocks noChangeAspect="1"/>
            </p:cNvPicPr>
            <p:nvPr/>
          </p:nvPicPr>
          <p:blipFill>
            <a:blip r:embed="rId7"/>
            <a:stretch>
              <a:fillRect/>
            </a:stretch>
          </p:blipFill>
          <p:spPr>
            <a:xfrm>
              <a:off x="6114367" y="2273348"/>
              <a:ext cx="651615" cy="620711"/>
            </a:xfrm>
            <a:prstGeom prst="flowChartConnector">
              <a:avLst/>
            </a:prstGeom>
          </p:spPr>
        </p:pic>
        <p:pic>
          <p:nvPicPr>
            <p:cNvPr id="10" name="图片 9" descr="卡通人物&#10;&#10;低可信度描述已自动生成">
              <a:extLst>
                <a:ext uri="{FF2B5EF4-FFF2-40B4-BE49-F238E27FC236}">
                  <a16:creationId xmlns:a16="http://schemas.microsoft.com/office/drawing/2014/main" id="{F31EAB10-BD5D-47EB-A678-54BD9DBEFE5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425" r="4425"/>
            <a:stretch/>
          </p:blipFill>
          <p:spPr>
            <a:xfrm flipH="1">
              <a:off x="6986606" y="1955707"/>
              <a:ext cx="850424" cy="833542"/>
            </a:xfrm>
            <a:prstGeom prst="flowChartConnector">
              <a:avLst/>
            </a:prstGeom>
          </p:spPr>
        </p:pic>
        <p:pic>
          <p:nvPicPr>
            <p:cNvPr id="11" name="图片 10" descr="徽标&#10;&#10;描述已自动生成">
              <a:extLst>
                <a:ext uri="{FF2B5EF4-FFF2-40B4-BE49-F238E27FC236}">
                  <a16:creationId xmlns:a16="http://schemas.microsoft.com/office/drawing/2014/main" id="{82D15398-056C-6CB2-A62B-268BA75F2CC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122" b="2122"/>
            <a:stretch/>
          </p:blipFill>
          <p:spPr>
            <a:xfrm>
              <a:off x="1035073" y="2292148"/>
              <a:ext cx="482598" cy="473018"/>
            </a:xfrm>
            <a:prstGeom prst="flowChartConnector">
              <a:avLst/>
            </a:prstGeom>
          </p:spPr>
        </p:pic>
        <p:pic>
          <p:nvPicPr>
            <p:cNvPr id="12" name="图片 11" descr="图示, 背景图案&#10;&#10;描述已自动生成">
              <a:extLst>
                <a:ext uri="{FF2B5EF4-FFF2-40B4-BE49-F238E27FC236}">
                  <a16:creationId xmlns:a16="http://schemas.microsoft.com/office/drawing/2014/main" id="{C17944E9-85B8-7A78-1372-D131B6B3E45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9500" t="22082" r="39966" b="23131"/>
            <a:stretch/>
          </p:blipFill>
          <p:spPr>
            <a:xfrm>
              <a:off x="6335452" y="1528336"/>
              <a:ext cx="761633" cy="746514"/>
            </a:xfrm>
            <a:prstGeom prst="flowChartConnector">
              <a:avLst/>
            </a:prstGeom>
          </p:spPr>
        </p:pic>
        <p:pic>
          <p:nvPicPr>
            <p:cNvPr id="13" name="图片 12" descr="徽标, 公司名称&#10;&#10;描述已自动生成">
              <a:extLst>
                <a:ext uri="{FF2B5EF4-FFF2-40B4-BE49-F238E27FC236}">
                  <a16:creationId xmlns:a16="http://schemas.microsoft.com/office/drawing/2014/main" id="{36D5D286-4F2F-2F91-7A06-81FEE72EBCE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425" r="4425"/>
            <a:stretch/>
          </p:blipFill>
          <p:spPr>
            <a:xfrm>
              <a:off x="8590161" y="2741779"/>
              <a:ext cx="541933" cy="531175"/>
            </a:xfrm>
            <a:prstGeom prst="flowChartConnector">
              <a:avLst/>
            </a:prstGeom>
          </p:spPr>
        </p:pic>
        <p:pic>
          <p:nvPicPr>
            <p:cNvPr id="14" name="图片 13" descr="徽标&#10;&#10;描述已自动生成">
              <a:extLst>
                <a:ext uri="{FF2B5EF4-FFF2-40B4-BE49-F238E27FC236}">
                  <a16:creationId xmlns:a16="http://schemas.microsoft.com/office/drawing/2014/main" id="{0329D6DD-0BFB-D203-331D-A63DFF98D13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52207" y="3339988"/>
              <a:ext cx="539824" cy="529108"/>
            </a:xfrm>
            <a:prstGeom prst="flowChartConnector">
              <a:avLst/>
            </a:prstGeom>
          </p:spPr>
        </p:pic>
        <p:pic>
          <p:nvPicPr>
            <p:cNvPr id="15" name="图片 14" descr="图标&#10;&#10;描述已自动生成">
              <a:extLst>
                <a:ext uri="{FF2B5EF4-FFF2-40B4-BE49-F238E27FC236}">
                  <a16:creationId xmlns:a16="http://schemas.microsoft.com/office/drawing/2014/main" id="{F47D246C-DA0F-071E-B6FE-BDEC0C24847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8533294" y="1379315"/>
              <a:ext cx="716482" cy="702259"/>
            </a:xfrm>
            <a:prstGeom prst="flowChartConnector">
              <a:avLst/>
            </a:prstGeom>
          </p:spPr>
        </p:pic>
        <p:pic>
          <p:nvPicPr>
            <p:cNvPr id="16" name="图片 15" descr="图标&#10;&#10;描述已自动生成">
              <a:extLst>
                <a:ext uri="{FF2B5EF4-FFF2-40B4-BE49-F238E27FC236}">
                  <a16:creationId xmlns:a16="http://schemas.microsoft.com/office/drawing/2014/main" id="{EE1F9CF2-D190-7176-603B-C4E811724F3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336" b="336"/>
            <a:stretch/>
          </p:blipFill>
          <p:spPr>
            <a:xfrm>
              <a:off x="9693484" y="3517226"/>
              <a:ext cx="633779" cy="621197"/>
            </a:xfrm>
            <a:prstGeom prst="flowChartConnector">
              <a:avLst/>
            </a:prstGeom>
          </p:spPr>
        </p:pic>
        <p:pic>
          <p:nvPicPr>
            <p:cNvPr id="17" name="图片 16" descr="徽标, 公司名称&#10;&#10;描述已自动生成">
              <a:extLst>
                <a:ext uri="{FF2B5EF4-FFF2-40B4-BE49-F238E27FC236}">
                  <a16:creationId xmlns:a16="http://schemas.microsoft.com/office/drawing/2014/main" id="{75950177-1DD0-B6C2-141D-840B14B211F6}"/>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8453" r="8453"/>
            <a:stretch/>
          </p:blipFill>
          <p:spPr>
            <a:xfrm>
              <a:off x="4540182" y="3448729"/>
              <a:ext cx="660424" cy="647314"/>
            </a:xfrm>
            <a:prstGeom prst="flowChartConnector">
              <a:avLst/>
            </a:prstGeom>
          </p:spPr>
        </p:pic>
        <p:pic>
          <p:nvPicPr>
            <p:cNvPr id="18" name="图片 17" descr="徽标, 公司名称&#10;&#10;描述已自动生成">
              <a:extLst>
                <a:ext uri="{FF2B5EF4-FFF2-40B4-BE49-F238E27FC236}">
                  <a16:creationId xmlns:a16="http://schemas.microsoft.com/office/drawing/2014/main" id="{443BC7FD-BF0D-82C3-BD54-34B571631F19}"/>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0357" t="16203" r="25534" b="11652"/>
            <a:stretch/>
          </p:blipFill>
          <p:spPr>
            <a:xfrm>
              <a:off x="8041164" y="2049540"/>
              <a:ext cx="761635" cy="746516"/>
            </a:xfrm>
            <a:prstGeom prst="flowChartConnector">
              <a:avLst/>
            </a:prstGeom>
          </p:spPr>
        </p:pic>
        <p:pic>
          <p:nvPicPr>
            <p:cNvPr id="19" name="图片 18" descr="图标&#10;&#10;描述已自动生成">
              <a:extLst>
                <a:ext uri="{FF2B5EF4-FFF2-40B4-BE49-F238E27FC236}">
                  <a16:creationId xmlns:a16="http://schemas.microsoft.com/office/drawing/2014/main" id="{A4A300E5-DA88-44D3-9DF5-9E0AD530CE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6149291" y="3200156"/>
              <a:ext cx="646983" cy="634140"/>
            </a:xfrm>
            <a:prstGeom prst="flowChartConnector">
              <a:avLst/>
            </a:prstGeom>
          </p:spPr>
        </p:pic>
        <p:pic>
          <p:nvPicPr>
            <p:cNvPr id="20" name="图片 19" descr="图片包含 游戏机, 画&#10;&#10;描述已自动生成">
              <a:extLst>
                <a:ext uri="{FF2B5EF4-FFF2-40B4-BE49-F238E27FC236}">
                  <a16:creationId xmlns:a16="http://schemas.microsoft.com/office/drawing/2014/main" id="{7DDEB173-4029-85D9-58C5-3E330D566BA2}"/>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t="403" b="403"/>
            <a:stretch/>
          </p:blipFill>
          <p:spPr>
            <a:xfrm rot="526414">
              <a:off x="7650523" y="2988976"/>
              <a:ext cx="837667" cy="821039"/>
            </a:xfrm>
            <a:prstGeom prst="flowChartConnector">
              <a:avLst/>
            </a:prstGeom>
          </p:spPr>
        </p:pic>
        <p:pic>
          <p:nvPicPr>
            <p:cNvPr id="21" name="图片 20" descr="徽标&#10;&#10;描述已自动生成">
              <a:extLst>
                <a:ext uri="{FF2B5EF4-FFF2-40B4-BE49-F238E27FC236}">
                  <a16:creationId xmlns:a16="http://schemas.microsoft.com/office/drawing/2014/main" id="{4B1DDE60-180E-0F17-C72F-87AE18C97D4E}"/>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7655174" y="1379313"/>
              <a:ext cx="693007" cy="679250"/>
            </a:xfrm>
            <a:prstGeom prst="flowChartConnector">
              <a:avLst/>
            </a:prstGeom>
          </p:spPr>
        </p:pic>
        <p:pic>
          <p:nvPicPr>
            <p:cNvPr id="22" name="图片 21" descr="徽标, 公司名称&#10;&#10;描述已自动生成">
              <a:extLst>
                <a:ext uri="{FF2B5EF4-FFF2-40B4-BE49-F238E27FC236}">
                  <a16:creationId xmlns:a16="http://schemas.microsoft.com/office/drawing/2014/main" id="{8739F6B4-00AF-59E0-1351-BF89A5031B43}"/>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51631" t="22862" r="10283" b="18146"/>
            <a:stretch/>
          </p:blipFill>
          <p:spPr>
            <a:xfrm>
              <a:off x="6846446" y="3549175"/>
              <a:ext cx="633268" cy="620697"/>
            </a:xfrm>
            <a:prstGeom prst="flowChartConnector">
              <a:avLst/>
            </a:prstGeom>
          </p:spPr>
        </p:pic>
        <p:pic>
          <p:nvPicPr>
            <p:cNvPr id="23" name="图片 22" descr="徽标&#10;&#10;描述已自动生成">
              <a:extLst>
                <a:ext uri="{FF2B5EF4-FFF2-40B4-BE49-F238E27FC236}">
                  <a16:creationId xmlns:a16="http://schemas.microsoft.com/office/drawing/2014/main" id="{90A1EA0B-F8A6-8923-1869-FFEE7E0A4ADE}"/>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t="221" b="221"/>
            <a:stretch/>
          </p:blipFill>
          <p:spPr>
            <a:xfrm>
              <a:off x="9407603" y="2728446"/>
              <a:ext cx="826992" cy="810575"/>
            </a:xfrm>
            <a:prstGeom prst="flowChartConnector">
              <a:avLst/>
            </a:prstGeom>
          </p:spPr>
        </p:pic>
        <p:pic>
          <p:nvPicPr>
            <p:cNvPr id="24" name="图片 23" descr="徽标&#10;&#10;描述已自动生成">
              <a:extLst>
                <a:ext uri="{FF2B5EF4-FFF2-40B4-BE49-F238E27FC236}">
                  <a16:creationId xmlns:a16="http://schemas.microsoft.com/office/drawing/2014/main" id="{5C336C27-E616-D25B-E018-1B561D3E6428}"/>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0853" t="795" r="34253" b="-795"/>
            <a:stretch/>
          </p:blipFill>
          <p:spPr>
            <a:xfrm>
              <a:off x="9564169" y="1563280"/>
              <a:ext cx="743630" cy="728868"/>
            </a:xfrm>
            <a:prstGeom prst="flowChartConnector">
              <a:avLst/>
            </a:prstGeom>
          </p:spPr>
        </p:pic>
        <p:pic>
          <p:nvPicPr>
            <p:cNvPr id="25" name="图片 24" descr="图形用户界面&#10;&#10;中度可信度描述已自动生成">
              <a:extLst>
                <a:ext uri="{FF2B5EF4-FFF2-40B4-BE49-F238E27FC236}">
                  <a16:creationId xmlns:a16="http://schemas.microsoft.com/office/drawing/2014/main" id="{CFA74A08-56D1-AF2C-537E-E7906F734D41}"/>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600" r="67021" b="38300"/>
            <a:stretch/>
          </p:blipFill>
          <p:spPr>
            <a:xfrm>
              <a:off x="5527062" y="3561890"/>
              <a:ext cx="607131" cy="595079"/>
            </a:xfrm>
            <a:prstGeom prst="flowChartConnector">
              <a:avLst/>
            </a:prstGeom>
          </p:spPr>
        </p:pic>
        <p:pic>
          <p:nvPicPr>
            <p:cNvPr id="26" name="图片 25" descr="图片包含 图形用户界面&#10;&#10;描述已自动生成">
              <a:extLst>
                <a:ext uri="{FF2B5EF4-FFF2-40B4-BE49-F238E27FC236}">
                  <a16:creationId xmlns:a16="http://schemas.microsoft.com/office/drawing/2014/main" id="{94919B53-4DB6-117E-1012-C25DDD9F0AC1}"/>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4526" t="14724" r="55845" b="14650"/>
            <a:stretch/>
          </p:blipFill>
          <p:spPr>
            <a:xfrm>
              <a:off x="6647140" y="2718237"/>
              <a:ext cx="676102" cy="662681"/>
            </a:xfrm>
            <a:prstGeom prst="flowChartConnector">
              <a:avLst/>
            </a:prstGeom>
          </p:spPr>
        </p:pic>
        <p:pic>
          <p:nvPicPr>
            <p:cNvPr id="27" name="图片 26" descr="徽标, 公司名称&#10;&#10;描述已自动生成">
              <a:extLst>
                <a:ext uri="{FF2B5EF4-FFF2-40B4-BE49-F238E27FC236}">
                  <a16:creationId xmlns:a16="http://schemas.microsoft.com/office/drawing/2014/main" id="{ACA87CE7-E7A1-CED8-C7BC-99A357FD9BF2}"/>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26453" r="26453"/>
            <a:stretch/>
          </p:blipFill>
          <p:spPr>
            <a:xfrm>
              <a:off x="8895344" y="2138026"/>
              <a:ext cx="578979" cy="567485"/>
            </a:xfrm>
            <a:prstGeom prst="flowChartConnector">
              <a:avLst/>
            </a:prstGeom>
          </p:spPr>
        </p:pic>
        <p:pic>
          <p:nvPicPr>
            <p:cNvPr id="28" name="图片 27" descr="徽标&#10;&#10;描述已自动生成">
              <a:extLst>
                <a:ext uri="{FF2B5EF4-FFF2-40B4-BE49-F238E27FC236}">
                  <a16:creationId xmlns:a16="http://schemas.microsoft.com/office/drawing/2014/main" id="{5FC64E68-9171-1304-9105-09F5333E71E1}"/>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25482" t="29306" r="48147" b="19036"/>
            <a:stretch/>
          </p:blipFill>
          <p:spPr>
            <a:xfrm>
              <a:off x="4742902" y="1914831"/>
              <a:ext cx="551554" cy="540605"/>
            </a:xfrm>
            <a:prstGeom prst="ellipse">
              <a:avLst/>
            </a:prstGeom>
          </p:spPr>
        </p:pic>
        <p:pic>
          <p:nvPicPr>
            <p:cNvPr id="29" name="图片 28" descr="图片包含 图表&#10;&#10;描述已自动生成">
              <a:extLst>
                <a:ext uri="{FF2B5EF4-FFF2-40B4-BE49-F238E27FC236}">
                  <a16:creationId xmlns:a16="http://schemas.microsoft.com/office/drawing/2014/main" id="{7DE06C7D-5798-F3EA-5938-99D23AB38087}"/>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26633" t="5184" r="32233" b="15697"/>
            <a:stretch/>
          </p:blipFill>
          <p:spPr>
            <a:xfrm>
              <a:off x="3887842" y="2355923"/>
              <a:ext cx="510243" cy="500114"/>
            </a:xfrm>
            <a:prstGeom prst="ellipse">
              <a:avLst/>
            </a:prstGeom>
          </p:spPr>
        </p:pic>
        <p:pic>
          <p:nvPicPr>
            <p:cNvPr id="30" name="图片 29" descr="图表&#10;&#10;低可信度描述已自动生成">
              <a:extLst>
                <a:ext uri="{FF2B5EF4-FFF2-40B4-BE49-F238E27FC236}">
                  <a16:creationId xmlns:a16="http://schemas.microsoft.com/office/drawing/2014/main" id="{DACE5DA1-5991-AFEF-B5DF-67EF0F99890C}"/>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38009" t="31131" r="44244" b="34732"/>
            <a:stretch/>
          </p:blipFill>
          <p:spPr>
            <a:xfrm>
              <a:off x="4097240" y="1759687"/>
              <a:ext cx="608312" cy="596236"/>
            </a:xfrm>
            <a:prstGeom prst="ellipse">
              <a:avLst/>
            </a:prstGeom>
          </p:spPr>
        </p:pic>
        <p:pic>
          <p:nvPicPr>
            <p:cNvPr id="31" name="图片 30" descr="图形用户界面, 应用程序&#10;&#10;描述已自动生成">
              <a:extLst>
                <a:ext uri="{FF2B5EF4-FFF2-40B4-BE49-F238E27FC236}">
                  <a16:creationId xmlns:a16="http://schemas.microsoft.com/office/drawing/2014/main" id="{D0CD7866-DDF6-2624-61D1-452A10025F6B}"/>
                </a:ext>
              </a:extLst>
            </p:cNvPr>
            <p:cNvPicPr>
              <a:picLocks noChangeAspect="1"/>
            </p:cNvPicPr>
            <p:nvPr/>
          </p:nvPicPr>
          <p:blipFill rotWithShape="1">
            <a:blip r:embed="rId29" cstate="print">
              <a:extLst>
                <a:ext uri="{28A0092B-C50C-407E-A947-70E740481C1C}">
                  <a14:useLocalDpi xmlns:a14="http://schemas.microsoft.com/office/drawing/2010/main" val="0"/>
                </a:ext>
              </a:extLst>
            </a:blip>
            <a:srcRect l="10307" t="5271" r="17586" b="9312"/>
            <a:stretch/>
          </p:blipFill>
          <p:spPr>
            <a:xfrm>
              <a:off x="906063" y="3034542"/>
              <a:ext cx="694088" cy="680309"/>
            </a:xfrm>
            <a:prstGeom prst="ellipse">
              <a:avLst/>
            </a:prstGeom>
          </p:spPr>
        </p:pic>
        <p:pic>
          <p:nvPicPr>
            <p:cNvPr id="32" name="图片 31" descr="文本&#10;&#10;低可信度描述已自动生成">
              <a:extLst>
                <a:ext uri="{FF2B5EF4-FFF2-40B4-BE49-F238E27FC236}">
                  <a16:creationId xmlns:a16="http://schemas.microsoft.com/office/drawing/2014/main" id="{B5AB3790-CEC6-AA62-61AE-807B9A0F1FE8}"/>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41800" t="27549" r="47916" b="60269"/>
            <a:stretch/>
          </p:blipFill>
          <p:spPr>
            <a:xfrm>
              <a:off x="3999394" y="3167391"/>
              <a:ext cx="528667" cy="518172"/>
            </a:xfrm>
            <a:prstGeom prst="ellipse">
              <a:avLst/>
            </a:prstGeom>
          </p:spPr>
        </p:pic>
        <p:pic>
          <p:nvPicPr>
            <p:cNvPr id="33" name="图片 32">
              <a:extLst>
                <a:ext uri="{FF2B5EF4-FFF2-40B4-BE49-F238E27FC236}">
                  <a16:creationId xmlns:a16="http://schemas.microsoft.com/office/drawing/2014/main" id="{A3E01250-828D-B537-6103-2E6D78AEBA42}"/>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l="42092" t="30496" r="46197" b="55632"/>
            <a:stretch/>
          </p:blipFill>
          <p:spPr>
            <a:xfrm>
              <a:off x="2956148" y="1449088"/>
              <a:ext cx="633779" cy="621197"/>
            </a:xfrm>
            <a:prstGeom prst="ellipse">
              <a:avLst/>
            </a:prstGeom>
          </p:spPr>
        </p:pic>
        <p:pic>
          <p:nvPicPr>
            <p:cNvPr id="34" name="图片 33" descr="图片包含 文本&#10;&#10;描述已自动生成">
              <a:extLst>
                <a:ext uri="{FF2B5EF4-FFF2-40B4-BE49-F238E27FC236}">
                  <a16:creationId xmlns:a16="http://schemas.microsoft.com/office/drawing/2014/main" id="{3E9A9360-52C2-509A-CFC4-F76519E455C7}"/>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40805" t="31618" r="45220" b="39864"/>
            <a:stretch/>
          </p:blipFill>
          <p:spPr>
            <a:xfrm>
              <a:off x="3399298" y="2758991"/>
              <a:ext cx="579974" cy="568460"/>
            </a:xfrm>
            <a:prstGeom prst="ellipse">
              <a:avLst/>
            </a:prstGeom>
          </p:spPr>
        </p:pic>
        <p:pic>
          <p:nvPicPr>
            <p:cNvPr id="35" name="图片 34" descr="图表&#10;&#10;描述已自动生成">
              <a:extLst>
                <a:ext uri="{FF2B5EF4-FFF2-40B4-BE49-F238E27FC236}">
                  <a16:creationId xmlns:a16="http://schemas.microsoft.com/office/drawing/2014/main" id="{835407BA-5138-AE15-F6C1-9C704B1F9DA4}"/>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39434" t="37031" r="42704" b="33764"/>
            <a:stretch/>
          </p:blipFill>
          <p:spPr>
            <a:xfrm>
              <a:off x="2775419" y="2138026"/>
              <a:ext cx="749660" cy="734778"/>
            </a:xfrm>
            <a:prstGeom prst="ellipse">
              <a:avLst/>
            </a:prstGeom>
          </p:spPr>
        </p:pic>
        <p:pic>
          <p:nvPicPr>
            <p:cNvPr id="36" name="图片 35" descr="图表&#10;&#10;中度可信度描述已自动生成">
              <a:extLst>
                <a:ext uri="{FF2B5EF4-FFF2-40B4-BE49-F238E27FC236}">
                  <a16:creationId xmlns:a16="http://schemas.microsoft.com/office/drawing/2014/main" id="{11EAD8B6-C23C-703D-937A-5F838361E3CA}"/>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43967" t="36337" r="42424" b="39897"/>
            <a:stretch/>
          </p:blipFill>
          <p:spPr>
            <a:xfrm>
              <a:off x="1427437" y="1712237"/>
              <a:ext cx="687208" cy="673566"/>
            </a:xfrm>
            <a:prstGeom prst="ellipse">
              <a:avLst/>
            </a:prstGeom>
          </p:spPr>
        </p:pic>
        <p:pic>
          <p:nvPicPr>
            <p:cNvPr id="37" name="图片 36">
              <a:extLst>
                <a:ext uri="{FF2B5EF4-FFF2-40B4-BE49-F238E27FC236}">
                  <a16:creationId xmlns:a16="http://schemas.microsoft.com/office/drawing/2014/main" id="{3DCB7558-E0ED-DFF5-4571-45A5A6459EB2}"/>
                </a:ext>
              </a:extLst>
            </p:cNvPr>
            <p:cNvPicPr>
              <a:picLocks noChangeAspect="1"/>
            </p:cNvPicPr>
            <p:nvPr/>
          </p:nvPicPr>
          <p:blipFill rotWithShape="1">
            <a:blip r:embed="rId35">
              <a:extLst>
                <a:ext uri="{28A0092B-C50C-407E-A947-70E740481C1C}">
                  <a14:useLocalDpi xmlns:a14="http://schemas.microsoft.com/office/drawing/2010/main" val="0"/>
                </a:ext>
              </a:extLst>
            </a:blip>
            <a:srcRect/>
            <a:stretch/>
          </p:blipFill>
          <p:spPr>
            <a:xfrm>
              <a:off x="3060762" y="3304660"/>
              <a:ext cx="528053" cy="517570"/>
            </a:xfrm>
            <a:prstGeom prst="ellipse">
              <a:avLst/>
            </a:prstGeom>
          </p:spPr>
        </p:pic>
        <p:pic>
          <p:nvPicPr>
            <p:cNvPr id="38" name="图片 37" descr="图片包含 散点图&#10;&#10;描述已自动生成">
              <a:extLst>
                <a:ext uri="{FF2B5EF4-FFF2-40B4-BE49-F238E27FC236}">
                  <a16:creationId xmlns:a16="http://schemas.microsoft.com/office/drawing/2014/main" id="{CF82A865-8DC1-AB0B-585C-29258A2BC568}"/>
                </a:ext>
              </a:extLst>
            </p:cNvPr>
            <p:cNvPicPr>
              <a:picLocks noChangeAspect="1"/>
            </p:cNvPicPr>
            <p:nvPr/>
          </p:nvPicPr>
          <p:blipFill rotWithShape="1">
            <a:blip r:embed="rId36">
              <a:extLst>
                <a:ext uri="{28A0092B-C50C-407E-A947-70E740481C1C}">
                  <a14:useLocalDpi xmlns:a14="http://schemas.microsoft.com/office/drawing/2010/main" val="0"/>
                </a:ext>
              </a:extLst>
            </a:blip>
            <a:srcRect l="20721" t="15949" r="69027" b="72401"/>
            <a:stretch/>
          </p:blipFill>
          <p:spPr>
            <a:xfrm>
              <a:off x="3525295" y="1905844"/>
              <a:ext cx="489679" cy="479959"/>
            </a:xfrm>
            <a:prstGeom prst="ellipse">
              <a:avLst/>
            </a:prstGeom>
          </p:spPr>
        </p:pic>
        <p:pic>
          <p:nvPicPr>
            <p:cNvPr id="39" name="图片 38" descr="图形用户界面&#10;&#10;描述已自动生成">
              <a:extLst>
                <a:ext uri="{FF2B5EF4-FFF2-40B4-BE49-F238E27FC236}">
                  <a16:creationId xmlns:a16="http://schemas.microsoft.com/office/drawing/2014/main" id="{E463215F-6D94-6032-E9DA-E506AEB6039E}"/>
                </a:ext>
              </a:extLst>
            </p:cNvPr>
            <p:cNvPicPr>
              <a:picLocks noChangeAspect="1"/>
            </p:cNvPicPr>
            <p:nvPr/>
          </p:nvPicPr>
          <p:blipFill rotWithShape="1">
            <a:blip r:embed="rId37">
              <a:extLst>
                <a:ext uri="{28A0092B-C50C-407E-A947-70E740481C1C}">
                  <a14:useLocalDpi xmlns:a14="http://schemas.microsoft.com/office/drawing/2010/main" val="0"/>
                </a:ext>
              </a:extLst>
            </a:blip>
            <a:srcRect l="39099" t="29207" r="51853" b="60694"/>
            <a:stretch/>
          </p:blipFill>
          <p:spPr>
            <a:xfrm>
              <a:off x="2233300" y="2292148"/>
              <a:ext cx="477006" cy="467537"/>
            </a:xfrm>
            <a:prstGeom prst="ellipse">
              <a:avLst/>
            </a:prstGeom>
          </p:spPr>
        </p:pic>
        <p:pic>
          <p:nvPicPr>
            <p:cNvPr id="40" name="图片 39">
              <a:extLst>
                <a:ext uri="{FF2B5EF4-FFF2-40B4-BE49-F238E27FC236}">
                  <a16:creationId xmlns:a16="http://schemas.microsoft.com/office/drawing/2014/main" id="{63414489-F03E-3B18-FEBF-2C8593F6E067}"/>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a:stretch/>
          </p:blipFill>
          <p:spPr>
            <a:xfrm>
              <a:off x="2345654" y="1622417"/>
              <a:ext cx="477006" cy="467537"/>
            </a:xfrm>
            <a:prstGeom prst="ellipse">
              <a:avLst/>
            </a:prstGeom>
          </p:spPr>
        </p:pic>
        <p:pic>
          <p:nvPicPr>
            <p:cNvPr id="41" name="图片 40" descr="图形用户界面&#10;&#10;描述已自动生成">
              <a:extLst>
                <a:ext uri="{FF2B5EF4-FFF2-40B4-BE49-F238E27FC236}">
                  <a16:creationId xmlns:a16="http://schemas.microsoft.com/office/drawing/2014/main" id="{D865B826-10B5-E10D-FD71-41B92EF70A1E}"/>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l="16075" t="7357" r="7194" b="3016"/>
            <a:stretch/>
          </p:blipFill>
          <p:spPr>
            <a:xfrm>
              <a:off x="2606702" y="2926956"/>
              <a:ext cx="477006" cy="467537"/>
            </a:xfrm>
            <a:prstGeom prst="ellipse">
              <a:avLst/>
            </a:prstGeom>
          </p:spPr>
        </p:pic>
        <p:pic>
          <p:nvPicPr>
            <p:cNvPr id="42" name="图片 41" descr="图表&#10;&#10;低可信度描述已自动生成">
              <a:extLst>
                <a:ext uri="{FF2B5EF4-FFF2-40B4-BE49-F238E27FC236}">
                  <a16:creationId xmlns:a16="http://schemas.microsoft.com/office/drawing/2014/main" id="{266D2BE7-2519-213A-C411-D08D86318446}"/>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33706" t="30602" r="39551" b="33944"/>
            <a:stretch/>
          </p:blipFill>
          <p:spPr>
            <a:xfrm>
              <a:off x="1525353" y="2582664"/>
              <a:ext cx="690233" cy="676531"/>
            </a:xfrm>
            <a:prstGeom prst="ellipse">
              <a:avLst/>
            </a:prstGeom>
          </p:spPr>
        </p:pic>
        <p:sp>
          <p:nvSpPr>
            <p:cNvPr id="43" name="椭圆 42">
              <a:extLst>
                <a:ext uri="{FF2B5EF4-FFF2-40B4-BE49-F238E27FC236}">
                  <a16:creationId xmlns:a16="http://schemas.microsoft.com/office/drawing/2014/main" id="{64C5FD4E-8594-E19A-9906-C49ED883C419}"/>
                </a:ext>
              </a:extLst>
            </p:cNvPr>
            <p:cNvSpPr>
              <a:spLocks noChangeAspect="1"/>
            </p:cNvSpPr>
            <p:nvPr/>
          </p:nvSpPr>
          <p:spPr>
            <a:xfrm>
              <a:off x="9703880" y="2418831"/>
              <a:ext cx="254820" cy="2499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AFBAF7E6-718B-97D3-40BF-9307E5F0596C}"/>
                </a:ext>
              </a:extLst>
            </p:cNvPr>
            <p:cNvSpPr>
              <a:spLocks noChangeAspect="1"/>
            </p:cNvSpPr>
            <p:nvPr/>
          </p:nvSpPr>
          <p:spPr>
            <a:xfrm>
              <a:off x="8443953" y="3949102"/>
              <a:ext cx="191115" cy="18744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194E715-8841-6E9E-D190-0E1FA1739BB7}"/>
                </a:ext>
              </a:extLst>
            </p:cNvPr>
            <p:cNvSpPr>
              <a:spLocks noChangeAspect="1"/>
            </p:cNvSpPr>
            <p:nvPr/>
          </p:nvSpPr>
          <p:spPr>
            <a:xfrm flipH="1" flipV="1">
              <a:off x="3125104" y="2998617"/>
              <a:ext cx="211367" cy="20730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BDFB0B06-5D21-67E4-126A-D56FEAAE92D0}"/>
                </a:ext>
              </a:extLst>
            </p:cNvPr>
            <p:cNvSpPr>
              <a:spLocks noChangeAspect="1"/>
            </p:cNvSpPr>
            <p:nvPr/>
          </p:nvSpPr>
          <p:spPr>
            <a:xfrm>
              <a:off x="2315525" y="2862016"/>
              <a:ext cx="191237" cy="1875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8BDE27B-5047-7AA2-F17C-F48150F7E88D}"/>
                </a:ext>
              </a:extLst>
            </p:cNvPr>
            <p:cNvSpPr>
              <a:spLocks noChangeAspect="1"/>
            </p:cNvSpPr>
            <p:nvPr/>
          </p:nvSpPr>
          <p:spPr>
            <a:xfrm>
              <a:off x="1062635" y="1978765"/>
              <a:ext cx="127492" cy="12504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13A2E6F0-F9F6-0D8C-C3A8-CD81C5CD0888}"/>
                </a:ext>
              </a:extLst>
            </p:cNvPr>
            <p:cNvSpPr>
              <a:spLocks noChangeAspect="1"/>
            </p:cNvSpPr>
            <p:nvPr/>
          </p:nvSpPr>
          <p:spPr>
            <a:xfrm>
              <a:off x="3576456" y="2478524"/>
              <a:ext cx="254820" cy="2499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7784E43E-9C6B-645D-6655-0CC84A2F4005}"/>
                </a:ext>
              </a:extLst>
            </p:cNvPr>
            <p:cNvSpPr>
              <a:spLocks noChangeAspect="1"/>
            </p:cNvSpPr>
            <p:nvPr/>
          </p:nvSpPr>
          <p:spPr>
            <a:xfrm>
              <a:off x="9219502" y="1877303"/>
              <a:ext cx="63746" cy="6252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F187FB5A-A93C-B878-3CE3-0C81B0617EFE}"/>
                </a:ext>
              </a:extLst>
            </p:cNvPr>
            <p:cNvSpPr>
              <a:spLocks noChangeAspect="1"/>
            </p:cNvSpPr>
            <p:nvPr/>
          </p:nvSpPr>
          <p:spPr>
            <a:xfrm>
              <a:off x="7285429" y="1629889"/>
              <a:ext cx="254820" cy="2499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56E54D09-8028-CB02-CE63-4BAC1A7CDF70}"/>
                </a:ext>
              </a:extLst>
            </p:cNvPr>
            <p:cNvSpPr>
              <a:spLocks noChangeAspect="1"/>
            </p:cNvSpPr>
            <p:nvPr/>
          </p:nvSpPr>
          <p:spPr>
            <a:xfrm>
              <a:off x="3627812" y="3356968"/>
              <a:ext cx="318525" cy="31240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AD755C0-E8A9-3B66-6A3C-EBFA190C9CDB}"/>
                </a:ext>
              </a:extLst>
            </p:cNvPr>
            <p:cNvSpPr>
              <a:spLocks noChangeAspect="1"/>
            </p:cNvSpPr>
            <p:nvPr/>
          </p:nvSpPr>
          <p:spPr>
            <a:xfrm>
              <a:off x="4273241" y="2849412"/>
              <a:ext cx="191237" cy="1875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6A31AFDA-041E-B6A2-A162-B644B4EB3698}"/>
                </a:ext>
              </a:extLst>
            </p:cNvPr>
            <p:cNvSpPr>
              <a:spLocks noChangeAspect="1"/>
            </p:cNvSpPr>
            <p:nvPr/>
          </p:nvSpPr>
          <p:spPr>
            <a:xfrm>
              <a:off x="4479836" y="2444706"/>
              <a:ext cx="318729" cy="31260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F5139449-D3A5-A197-C369-FD1E57AD619A}"/>
                </a:ext>
              </a:extLst>
            </p:cNvPr>
            <p:cNvSpPr>
              <a:spLocks noChangeAspect="1"/>
            </p:cNvSpPr>
            <p:nvPr/>
          </p:nvSpPr>
          <p:spPr>
            <a:xfrm>
              <a:off x="7781282" y="2639756"/>
              <a:ext cx="318525" cy="31240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60CC9B5-576F-09C5-2056-C8F02523D75A}"/>
                </a:ext>
              </a:extLst>
            </p:cNvPr>
            <p:cNvSpPr>
              <a:spLocks noChangeAspect="1"/>
            </p:cNvSpPr>
            <p:nvPr/>
          </p:nvSpPr>
          <p:spPr>
            <a:xfrm>
              <a:off x="9184833" y="3693989"/>
              <a:ext cx="191237" cy="1875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8E0CE39-A118-3846-81B9-F2D6DB7B4BD2}"/>
                </a:ext>
              </a:extLst>
            </p:cNvPr>
            <p:cNvSpPr>
              <a:spLocks noChangeAspect="1"/>
            </p:cNvSpPr>
            <p:nvPr/>
          </p:nvSpPr>
          <p:spPr>
            <a:xfrm>
              <a:off x="7327561" y="3274260"/>
              <a:ext cx="127492" cy="12504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DBE15B05-C51D-B295-2316-BBA7741D3169}"/>
                </a:ext>
              </a:extLst>
            </p:cNvPr>
            <p:cNvSpPr>
              <a:spLocks noChangeAspect="1"/>
            </p:cNvSpPr>
            <p:nvPr/>
          </p:nvSpPr>
          <p:spPr>
            <a:xfrm>
              <a:off x="6316123" y="2958258"/>
              <a:ext cx="191115" cy="18744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4768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B0395EF5-6062-1F78-41D2-61C2B28570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98" r="24942"/>
          <a:stretch/>
        </p:blipFill>
        <p:spPr bwMode="auto">
          <a:xfrm>
            <a:off x="1598021" y="942237"/>
            <a:ext cx="3255231" cy="4221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an Turing : The Imitation Game | Exhibition space">
            <a:extLst>
              <a:ext uri="{FF2B5EF4-FFF2-40B4-BE49-F238E27FC236}">
                <a16:creationId xmlns:a16="http://schemas.microsoft.com/office/drawing/2014/main" id="{3BFC038D-BF4A-B043-72B3-046F7F98D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049" y="942237"/>
            <a:ext cx="2977930" cy="4217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860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A1849C9-6382-FED4-57DF-85065B601FBC}"/>
              </a:ext>
            </a:extLst>
          </p:cNvPr>
          <p:cNvPicPr>
            <a:picLocks noChangeAspect="1"/>
          </p:cNvPicPr>
          <p:nvPr/>
        </p:nvPicPr>
        <p:blipFill>
          <a:blip r:embed="rId3"/>
          <a:stretch>
            <a:fillRect/>
          </a:stretch>
        </p:blipFill>
        <p:spPr>
          <a:xfrm>
            <a:off x="74170" y="0"/>
            <a:ext cx="12043660" cy="6858000"/>
          </a:xfrm>
          <a:prstGeom prst="rect">
            <a:avLst/>
          </a:prstGeom>
        </p:spPr>
      </p:pic>
    </p:spTree>
    <p:extLst>
      <p:ext uri="{BB962C8B-B14F-4D97-AF65-F5344CB8AC3E}">
        <p14:creationId xmlns:p14="http://schemas.microsoft.com/office/powerpoint/2010/main" val="2437076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C3F4051-C5F3-E6FD-4EEF-507E2E286CD9}"/>
              </a:ext>
            </a:extLst>
          </p:cNvPr>
          <p:cNvPicPr>
            <a:picLocks noChangeAspect="1"/>
          </p:cNvPicPr>
          <p:nvPr/>
        </p:nvPicPr>
        <p:blipFill>
          <a:blip r:embed="rId3"/>
          <a:stretch>
            <a:fillRect/>
          </a:stretch>
        </p:blipFill>
        <p:spPr>
          <a:xfrm>
            <a:off x="55984" y="0"/>
            <a:ext cx="6612118" cy="3325258"/>
          </a:xfrm>
          <a:prstGeom prst="rect">
            <a:avLst/>
          </a:prstGeom>
        </p:spPr>
      </p:pic>
      <p:pic>
        <p:nvPicPr>
          <p:cNvPr id="5" name="图片 4">
            <a:extLst>
              <a:ext uri="{FF2B5EF4-FFF2-40B4-BE49-F238E27FC236}">
                <a16:creationId xmlns:a16="http://schemas.microsoft.com/office/drawing/2014/main" id="{0EA36A5D-A113-7084-F6E0-DE4B108065E4}"/>
              </a:ext>
            </a:extLst>
          </p:cNvPr>
          <p:cNvPicPr>
            <a:picLocks noChangeAspect="1"/>
          </p:cNvPicPr>
          <p:nvPr/>
        </p:nvPicPr>
        <p:blipFill>
          <a:blip r:embed="rId4"/>
          <a:stretch>
            <a:fillRect/>
          </a:stretch>
        </p:blipFill>
        <p:spPr>
          <a:xfrm>
            <a:off x="5452238" y="3429000"/>
            <a:ext cx="6683778" cy="3429000"/>
          </a:xfrm>
          <a:prstGeom prst="rect">
            <a:avLst/>
          </a:prstGeom>
        </p:spPr>
      </p:pic>
    </p:spTree>
    <p:extLst>
      <p:ext uri="{BB962C8B-B14F-4D97-AF65-F5344CB8AC3E}">
        <p14:creationId xmlns:p14="http://schemas.microsoft.com/office/powerpoint/2010/main" val="3737171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8CDB5B0-BF7D-68CD-9E15-EF5B7E26665C}"/>
              </a:ext>
            </a:extLst>
          </p:cNvPr>
          <p:cNvPicPr>
            <a:picLocks noChangeAspect="1"/>
          </p:cNvPicPr>
          <p:nvPr/>
        </p:nvPicPr>
        <p:blipFill>
          <a:blip r:embed="rId3"/>
          <a:stretch>
            <a:fillRect/>
          </a:stretch>
        </p:blipFill>
        <p:spPr>
          <a:xfrm>
            <a:off x="235196" y="663971"/>
            <a:ext cx="11721607" cy="5530058"/>
          </a:xfrm>
          <a:prstGeom prst="rect">
            <a:avLst/>
          </a:prstGeom>
        </p:spPr>
      </p:pic>
    </p:spTree>
    <p:extLst>
      <p:ext uri="{BB962C8B-B14F-4D97-AF65-F5344CB8AC3E}">
        <p14:creationId xmlns:p14="http://schemas.microsoft.com/office/powerpoint/2010/main" val="3963756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9765EFA-C584-82F6-97EC-A826298D25D7}"/>
              </a:ext>
            </a:extLst>
          </p:cNvPr>
          <p:cNvPicPr>
            <a:picLocks noChangeAspect="1"/>
          </p:cNvPicPr>
          <p:nvPr/>
        </p:nvPicPr>
        <p:blipFill>
          <a:blip r:embed="rId3"/>
          <a:stretch>
            <a:fillRect/>
          </a:stretch>
        </p:blipFill>
        <p:spPr>
          <a:xfrm>
            <a:off x="315729" y="445511"/>
            <a:ext cx="11560542" cy="5966977"/>
          </a:xfrm>
          <a:prstGeom prst="rect">
            <a:avLst/>
          </a:prstGeom>
        </p:spPr>
      </p:pic>
      <p:pic>
        <p:nvPicPr>
          <p:cNvPr id="7" name="图片 6">
            <a:extLst>
              <a:ext uri="{FF2B5EF4-FFF2-40B4-BE49-F238E27FC236}">
                <a16:creationId xmlns:a16="http://schemas.microsoft.com/office/drawing/2014/main" id="{AF9E134C-251E-F9C4-83F3-E7866648F75D}"/>
              </a:ext>
            </a:extLst>
          </p:cNvPr>
          <p:cNvPicPr>
            <a:picLocks noChangeAspect="1"/>
          </p:cNvPicPr>
          <p:nvPr/>
        </p:nvPicPr>
        <p:blipFill>
          <a:blip r:embed="rId3"/>
          <a:stretch>
            <a:fillRect/>
          </a:stretch>
        </p:blipFill>
        <p:spPr>
          <a:xfrm>
            <a:off x="315729" y="445511"/>
            <a:ext cx="11560542" cy="5966977"/>
          </a:xfrm>
          <a:prstGeom prst="rect">
            <a:avLst/>
          </a:prstGeom>
        </p:spPr>
      </p:pic>
    </p:spTree>
    <p:extLst>
      <p:ext uri="{BB962C8B-B14F-4D97-AF65-F5344CB8AC3E}">
        <p14:creationId xmlns:p14="http://schemas.microsoft.com/office/powerpoint/2010/main" val="268170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îŝḻídê">
            <a:extLst>
              <a:ext uri="{FF2B5EF4-FFF2-40B4-BE49-F238E27FC236}">
                <a16:creationId xmlns:a16="http://schemas.microsoft.com/office/drawing/2014/main" id="{3C001788-325D-1BBB-376E-B13B122B6926}"/>
              </a:ext>
            </a:extLst>
          </p:cNvPr>
          <p:cNvSpPr txBox="1"/>
          <p:nvPr>
            <p:custDataLst>
              <p:tags r:id="rId1"/>
            </p:custDataLst>
          </p:nvPr>
        </p:nvSpPr>
        <p:spPr>
          <a:xfrm>
            <a:off x="606425" y="1095256"/>
            <a:ext cx="4933315" cy="368300"/>
          </a:xfrm>
          <a:prstGeom prst="rect">
            <a:avLst/>
          </a:prstGeom>
          <a:noFill/>
        </p:spPr>
        <p:txBody>
          <a:bodyPr wrap="none" lIns="270000" tIns="45720" rIns="91440" bIns="45720" rtlCol="0" anchor="ctr">
            <a:spAutoFit/>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Microsoft YaHei" panose="020B0503020204020204"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Microsoft YaHei" panose="020B0503020204020204"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Microsoft YaHei" panose="020B0503020204020204"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Microsoft YaHei" panose="020B0503020204020204"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Microsoft YaHei" panose="020B0503020204020204"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Microsoft YaHei" panose="020B0503020204020204"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Microsoft YaHei" panose="020B0503020204020204"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Microsoft YaHei" panose="020B0503020204020204"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Microsoft YaHei" panose="020B0503020204020204" charset="-122"/>
                <a:cs typeface="+mn-ea"/>
              </a:defRPr>
            </a:lvl9pPr>
          </a:lstStyle>
          <a:p>
            <a:pPr lvl="0" algn="l"/>
            <a:r>
              <a:rPr lang="en-US" altLang="zh-CN" b="1" dirty="0">
                <a:solidFill>
                  <a:prstClr val="black"/>
                </a:solidFill>
                <a:latin typeface="Calibri" panose="020F0502020204030204"/>
                <a:sym typeface="+mn-lt"/>
              </a:rPr>
              <a:t>3D</a:t>
            </a:r>
            <a:r>
              <a:rPr lang="zh-CN" altLang="en-US" b="1" dirty="0">
                <a:solidFill>
                  <a:prstClr val="black"/>
                </a:solidFill>
                <a:latin typeface="Calibri" panose="020F0502020204030204"/>
                <a:sym typeface="+mn-lt"/>
              </a:rPr>
              <a:t>机翼生成式模型</a:t>
            </a:r>
            <a:r>
              <a:rPr lang="en-US" altLang="zh-CN" b="1" dirty="0">
                <a:solidFill>
                  <a:prstClr val="black"/>
                </a:solidFill>
                <a:latin typeface="Calibri" panose="020F0502020204030204"/>
                <a:sym typeface="+mn-lt"/>
              </a:rPr>
              <a:t> + ANSYS </a:t>
            </a:r>
            <a:r>
              <a:rPr lang="zh-CN" altLang="en-US" b="1" dirty="0">
                <a:solidFill>
                  <a:prstClr val="black"/>
                </a:solidFill>
                <a:latin typeface="Calibri" panose="020F0502020204030204"/>
                <a:sym typeface="+mn-lt"/>
              </a:rPr>
              <a:t>自动优化求解流程</a:t>
            </a:r>
          </a:p>
        </p:txBody>
      </p:sp>
      <p:pic>
        <p:nvPicPr>
          <p:cNvPr id="5" name="图片 4" descr="ANSYS">
            <a:extLst>
              <a:ext uri="{FF2B5EF4-FFF2-40B4-BE49-F238E27FC236}">
                <a16:creationId xmlns:a16="http://schemas.microsoft.com/office/drawing/2014/main" id="{FEE591EC-C914-B113-B61A-D8F50AD1E49E}"/>
              </a:ext>
            </a:extLst>
          </p:cNvPr>
          <p:cNvPicPr>
            <a:picLocks noChangeAspect="1"/>
          </p:cNvPicPr>
          <p:nvPr/>
        </p:nvPicPr>
        <p:blipFill>
          <a:blip r:embed="rId4"/>
          <a:stretch>
            <a:fillRect/>
          </a:stretch>
        </p:blipFill>
        <p:spPr>
          <a:xfrm>
            <a:off x="606425" y="1894205"/>
            <a:ext cx="5701665" cy="4245610"/>
          </a:xfrm>
          <a:prstGeom prst="rect">
            <a:avLst/>
          </a:prstGeom>
        </p:spPr>
      </p:pic>
      <p:pic>
        <p:nvPicPr>
          <p:cNvPr id="6" name="图片 5" descr="output">
            <a:extLst>
              <a:ext uri="{FF2B5EF4-FFF2-40B4-BE49-F238E27FC236}">
                <a16:creationId xmlns:a16="http://schemas.microsoft.com/office/drawing/2014/main" id="{37514388-0BF3-0316-1E04-64CD4D58DEE6}"/>
              </a:ext>
            </a:extLst>
          </p:cNvPr>
          <p:cNvPicPr>
            <a:picLocks noChangeAspect="1"/>
          </p:cNvPicPr>
          <p:nvPr/>
        </p:nvPicPr>
        <p:blipFill>
          <a:blip r:embed="rId5"/>
          <a:stretch>
            <a:fillRect/>
          </a:stretch>
        </p:blipFill>
        <p:spPr>
          <a:xfrm>
            <a:off x="6544310" y="1313180"/>
            <a:ext cx="5407660" cy="5407660"/>
          </a:xfrm>
          <a:prstGeom prst="rect">
            <a:avLst/>
          </a:prstGeom>
        </p:spPr>
      </p:pic>
    </p:spTree>
    <p:extLst>
      <p:ext uri="{BB962C8B-B14F-4D97-AF65-F5344CB8AC3E}">
        <p14:creationId xmlns:p14="http://schemas.microsoft.com/office/powerpoint/2010/main" val="2394168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6856884-4CAC-556E-C388-85D883856C01}"/>
              </a:ext>
            </a:extLst>
          </p:cNvPr>
          <p:cNvPicPr>
            <a:picLocks noChangeAspect="1"/>
          </p:cNvPicPr>
          <p:nvPr/>
        </p:nvPicPr>
        <p:blipFill>
          <a:blip r:embed="rId3"/>
          <a:stretch>
            <a:fillRect/>
          </a:stretch>
        </p:blipFill>
        <p:spPr>
          <a:xfrm>
            <a:off x="0" y="415247"/>
            <a:ext cx="12192000" cy="6027506"/>
          </a:xfrm>
          <a:prstGeom prst="rect">
            <a:avLst/>
          </a:prstGeom>
        </p:spPr>
      </p:pic>
    </p:spTree>
    <p:extLst>
      <p:ext uri="{BB962C8B-B14F-4D97-AF65-F5344CB8AC3E}">
        <p14:creationId xmlns:p14="http://schemas.microsoft.com/office/powerpoint/2010/main" val="2282181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1657990-90F8-226F-6F86-2CEB76282A47}"/>
              </a:ext>
            </a:extLst>
          </p:cNvPr>
          <p:cNvPicPr>
            <a:picLocks noChangeAspect="1"/>
          </p:cNvPicPr>
          <p:nvPr/>
        </p:nvPicPr>
        <p:blipFill>
          <a:blip r:embed="rId2"/>
          <a:stretch>
            <a:fillRect/>
          </a:stretch>
        </p:blipFill>
        <p:spPr>
          <a:xfrm>
            <a:off x="6704790" y="1032526"/>
            <a:ext cx="4514850" cy="4514850"/>
          </a:xfrm>
          <a:prstGeom prst="rect">
            <a:avLst/>
          </a:prstGeom>
        </p:spPr>
      </p:pic>
      <p:pic>
        <p:nvPicPr>
          <p:cNvPr id="1030" name="Picture 6" descr="Enigma code machine known to be rare and hardest to crack sells for ...">
            <a:extLst>
              <a:ext uri="{FF2B5EF4-FFF2-40B4-BE49-F238E27FC236}">
                <a16:creationId xmlns:a16="http://schemas.microsoft.com/office/drawing/2014/main" id="{CE5FFD68-17DE-843E-1C5C-29E28BEA4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4" y="1256636"/>
            <a:ext cx="5786436" cy="38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231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C6ADE9A-9ED6-2B59-A7F7-7789F13FE9BB}"/>
              </a:ext>
            </a:extLst>
          </p:cNvPr>
          <p:cNvPicPr>
            <a:picLocks noChangeAspect="1"/>
          </p:cNvPicPr>
          <p:nvPr/>
        </p:nvPicPr>
        <p:blipFill>
          <a:blip r:embed="rId2"/>
          <a:srcRect l="16009" r="13811"/>
          <a:stretch/>
        </p:blipFill>
        <p:spPr>
          <a:xfrm>
            <a:off x="1447197" y="777834"/>
            <a:ext cx="3518208" cy="5129488"/>
          </a:xfrm>
          <a:prstGeom prst="rect">
            <a:avLst/>
          </a:prstGeom>
        </p:spPr>
      </p:pic>
      <p:pic>
        <p:nvPicPr>
          <p:cNvPr id="5" name="图片 4">
            <a:extLst>
              <a:ext uri="{FF2B5EF4-FFF2-40B4-BE49-F238E27FC236}">
                <a16:creationId xmlns:a16="http://schemas.microsoft.com/office/drawing/2014/main" id="{0235FD8B-D3D3-50C2-EC90-C6BDE3066541}"/>
              </a:ext>
            </a:extLst>
          </p:cNvPr>
          <p:cNvPicPr>
            <a:picLocks noChangeAspect="1"/>
          </p:cNvPicPr>
          <p:nvPr/>
        </p:nvPicPr>
        <p:blipFill>
          <a:blip r:embed="rId3"/>
          <a:srcRect l="15340" r="16567"/>
          <a:stretch/>
        </p:blipFill>
        <p:spPr>
          <a:xfrm>
            <a:off x="8075031" y="1757897"/>
            <a:ext cx="2669772" cy="2936456"/>
          </a:xfrm>
          <a:prstGeom prst="rect">
            <a:avLst/>
          </a:prstGeom>
        </p:spPr>
      </p:pic>
    </p:spTree>
    <p:extLst>
      <p:ext uri="{BB962C8B-B14F-4D97-AF65-F5344CB8AC3E}">
        <p14:creationId xmlns:p14="http://schemas.microsoft.com/office/powerpoint/2010/main" val="422590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65652B3-C2D4-D299-A2CA-464B39C289BE}"/>
              </a:ext>
            </a:extLst>
          </p:cNvPr>
          <p:cNvPicPr>
            <a:picLocks noChangeAspect="1"/>
          </p:cNvPicPr>
          <p:nvPr/>
        </p:nvPicPr>
        <p:blipFill>
          <a:blip r:embed="rId3"/>
          <a:srcRect l="6610" b="7927"/>
          <a:stretch/>
        </p:blipFill>
        <p:spPr>
          <a:xfrm>
            <a:off x="2186455" y="390542"/>
            <a:ext cx="7819090" cy="5781584"/>
          </a:xfrm>
          <a:prstGeom prst="rect">
            <a:avLst/>
          </a:prstGeom>
        </p:spPr>
      </p:pic>
    </p:spTree>
    <p:extLst>
      <p:ext uri="{BB962C8B-B14F-4D97-AF65-F5344CB8AC3E}">
        <p14:creationId xmlns:p14="http://schemas.microsoft.com/office/powerpoint/2010/main" val="8876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C20005-3BC1-8A1B-C407-A2ED9070F7CC}"/>
              </a:ext>
            </a:extLst>
          </p:cNvPr>
          <p:cNvPicPr>
            <a:picLocks noChangeAspect="1"/>
          </p:cNvPicPr>
          <p:nvPr/>
        </p:nvPicPr>
        <p:blipFill>
          <a:blip r:embed="rId2"/>
          <a:srcRect t="24489" b="2586"/>
          <a:stretch/>
        </p:blipFill>
        <p:spPr>
          <a:xfrm>
            <a:off x="3866865" y="2514600"/>
            <a:ext cx="4458269" cy="1828800"/>
          </a:xfrm>
          <a:prstGeom prst="rect">
            <a:avLst/>
          </a:prstGeom>
        </p:spPr>
      </p:pic>
    </p:spTree>
    <p:extLst>
      <p:ext uri="{BB962C8B-B14F-4D97-AF65-F5344CB8AC3E}">
        <p14:creationId xmlns:p14="http://schemas.microsoft.com/office/powerpoint/2010/main" val="180611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379227-71E7-7C2D-435A-90A91A0FCE37}"/>
              </a:ext>
            </a:extLst>
          </p:cNvPr>
          <p:cNvPicPr>
            <a:picLocks noChangeAspect="1"/>
          </p:cNvPicPr>
          <p:nvPr/>
        </p:nvPicPr>
        <p:blipFill>
          <a:blip r:embed="rId3"/>
          <a:stretch>
            <a:fillRect/>
          </a:stretch>
        </p:blipFill>
        <p:spPr>
          <a:xfrm>
            <a:off x="740644" y="0"/>
            <a:ext cx="10710711" cy="6858000"/>
          </a:xfrm>
          <a:prstGeom prst="rect">
            <a:avLst/>
          </a:prstGeom>
        </p:spPr>
      </p:pic>
    </p:spTree>
    <p:extLst>
      <p:ext uri="{BB962C8B-B14F-4D97-AF65-F5344CB8AC3E}">
        <p14:creationId xmlns:p14="http://schemas.microsoft.com/office/powerpoint/2010/main" val="503053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arry Kasparov | Biography, Facts, Deep Blue, Chess, &amp; Games | Britannica">
            <a:extLst>
              <a:ext uri="{FF2B5EF4-FFF2-40B4-BE49-F238E27FC236}">
                <a16:creationId xmlns:a16="http://schemas.microsoft.com/office/drawing/2014/main" id="{822EE83E-04DC-80C6-5A80-82F810831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37" y="1514474"/>
            <a:ext cx="4514850" cy="29146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F57D19C-F7D3-ADA2-64AC-56915C307FE2}"/>
              </a:ext>
            </a:extLst>
          </p:cNvPr>
          <p:cNvSpPr txBox="1"/>
          <p:nvPr/>
        </p:nvSpPr>
        <p:spPr>
          <a:xfrm>
            <a:off x="2486111" y="4715691"/>
            <a:ext cx="845103" cy="369332"/>
          </a:xfrm>
          <a:prstGeom prst="rect">
            <a:avLst/>
          </a:prstGeom>
          <a:noFill/>
        </p:spPr>
        <p:txBody>
          <a:bodyPr wrap="none" rtlCol="0">
            <a:spAutoFit/>
          </a:bodyPr>
          <a:lstStyle/>
          <a:p>
            <a:r>
              <a:rPr lang="en-US" altLang="zh-CN" dirty="0"/>
              <a:t>1997.5</a:t>
            </a:r>
            <a:endParaRPr lang="zh-CN" altLang="en-US" dirty="0"/>
          </a:p>
        </p:txBody>
      </p:sp>
      <p:pic>
        <p:nvPicPr>
          <p:cNvPr id="5" name="图片 4">
            <a:extLst>
              <a:ext uri="{FF2B5EF4-FFF2-40B4-BE49-F238E27FC236}">
                <a16:creationId xmlns:a16="http://schemas.microsoft.com/office/drawing/2014/main" id="{6E5A58A9-1707-460F-AD4C-8E12D411FA62}"/>
              </a:ext>
            </a:extLst>
          </p:cNvPr>
          <p:cNvPicPr>
            <a:picLocks noChangeAspect="1"/>
          </p:cNvPicPr>
          <p:nvPr/>
        </p:nvPicPr>
        <p:blipFill>
          <a:blip r:embed="rId4"/>
          <a:stretch>
            <a:fillRect/>
          </a:stretch>
        </p:blipFill>
        <p:spPr>
          <a:xfrm>
            <a:off x="7025915" y="1514474"/>
            <a:ext cx="4841147" cy="2916716"/>
          </a:xfrm>
          <a:prstGeom prst="rect">
            <a:avLst/>
          </a:prstGeom>
        </p:spPr>
      </p:pic>
      <p:sp>
        <p:nvSpPr>
          <p:cNvPr id="6" name="文本框 5">
            <a:extLst>
              <a:ext uri="{FF2B5EF4-FFF2-40B4-BE49-F238E27FC236}">
                <a16:creationId xmlns:a16="http://schemas.microsoft.com/office/drawing/2014/main" id="{319A0FB5-8130-F27E-5D76-7A40626B9B68}"/>
              </a:ext>
            </a:extLst>
          </p:cNvPr>
          <p:cNvSpPr txBox="1"/>
          <p:nvPr/>
        </p:nvSpPr>
        <p:spPr>
          <a:xfrm>
            <a:off x="9143814" y="4685211"/>
            <a:ext cx="845103" cy="369332"/>
          </a:xfrm>
          <a:prstGeom prst="rect">
            <a:avLst/>
          </a:prstGeom>
          <a:noFill/>
        </p:spPr>
        <p:txBody>
          <a:bodyPr wrap="none" rtlCol="0">
            <a:spAutoFit/>
          </a:bodyPr>
          <a:lstStyle/>
          <a:p>
            <a:r>
              <a:rPr lang="en-US" altLang="zh-CN" dirty="0"/>
              <a:t>2017.5</a:t>
            </a:r>
            <a:endParaRPr lang="zh-CN" altLang="en-US" dirty="0"/>
          </a:p>
        </p:txBody>
      </p:sp>
    </p:spTree>
    <p:extLst>
      <p:ext uri="{BB962C8B-B14F-4D97-AF65-F5344CB8AC3E}">
        <p14:creationId xmlns:p14="http://schemas.microsoft.com/office/powerpoint/2010/main" val="1581150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FED09BB-676F-FCB1-6868-CAC74974DA78}"/>
              </a:ext>
            </a:extLst>
          </p:cNvPr>
          <p:cNvPicPr>
            <a:picLocks noChangeAspect="1"/>
          </p:cNvPicPr>
          <p:nvPr/>
        </p:nvPicPr>
        <p:blipFill>
          <a:blip r:embed="rId3"/>
          <a:stretch>
            <a:fillRect/>
          </a:stretch>
        </p:blipFill>
        <p:spPr>
          <a:xfrm>
            <a:off x="2562225" y="657225"/>
            <a:ext cx="7067550" cy="5543550"/>
          </a:xfrm>
          <a:prstGeom prst="rect">
            <a:avLst/>
          </a:prstGeom>
        </p:spPr>
      </p:pic>
    </p:spTree>
    <p:extLst>
      <p:ext uri="{BB962C8B-B14F-4D97-AF65-F5344CB8AC3E}">
        <p14:creationId xmlns:p14="http://schemas.microsoft.com/office/powerpoint/2010/main" val="18970268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22.6,&quot;left&quot;:52,&quot;top&quot;:93.25,&quot;width&quot;:841.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732</TotalTime>
  <Words>1471</Words>
  <Application>Microsoft Office PowerPoint</Application>
  <PresentationFormat>宽屏</PresentationFormat>
  <Paragraphs>137</Paragraphs>
  <Slides>25</Slides>
  <Notes>22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Microsoft YaHei Light</vt:lpstr>
      <vt:lpstr>等线</vt:lpstr>
      <vt:lpstr>等线 Light</vt:lpstr>
      <vt:lpstr>Arial</vt:lpstr>
      <vt:lpstr>Calibri</vt:lpstr>
      <vt:lpstr>Office 主题​​</vt:lpstr>
      <vt:lpstr>人工智能漫谈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 zhang</dc:creator>
  <cp:lastModifiedBy>chi zhang</cp:lastModifiedBy>
  <cp:revision>5</cp:revision>
  <dcterms:created xsi:type="dcterms:W3CDTF">2024-12-09T15:03:14Z</dcterms:created>
  <dcterms:modified xsi:type="dcterms:W3CDTF">2024-12-10T03:15:28Z</dcterms:modified>
</cp:coreProperties>
</file>